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51" r:id="rId3"/>
    <p:sldId id="354" r:id="rId4"/>
    <p:sldId id="355" r:id="rId5"/>
    <p:sldId id="357" r:id="rId6"/>
    <p:sldId id="356" r:id="rId7"/>
    <p:sldId id="359" r:id="rId8"/>
    <p:sldId id="358" r:id="rId9"/>
    <p:sldId id="360" r:id="rId10"/>
    <p:sldId id="365" r:id="rId11"/>
    <p:sldId id="367" r:id="rId12"/>
    <p:sldId id="366" r:id="rId13"/>
    <p:sldId id="368" r:id="rId14"/>
    <p:sldId id="372" r:id="rId15"/>
    <p:sldId id="375" r:id="rId16"/>
    <p:sldId id="376" r:id="rId17"/>
    <p:sldId id="378" r:id="rId18"/>
    <p:sldId id="377" r:id="rId19"/>
    <p:sldId id="374" r:id="rId20"/>
    <p:sldId id="373" r:id="rId21"/>
    <p:sldId id="384" r:id="rId22"/>
    <p:sldId id="383" r:id="rId23"/>
    <p:sldId id="382" r:id="rId24"/>
    <p:sldId id="379" r:id="rId25"/>
    <p:sldId id="381" r:id="rId26"/>
    <p:sldId id="380" r:id="rId27"/>
    <p:sldId id="386" r:id="rId28"/>
    <p:sldId id="385" r:id="rId29"/>
    <p:sldId id="389" r:id="rId30"/>
    <p:sldId id="388" r:id="rId31"/>
    <p:sldId id="387" r:id="rId32"/>
    <p:sldId id="397" r:id="rId33"/>
    <p:sldId id="398" r:id="rId34"/>
    <p:sldId id="399" r:id="rId35"/>
    <p:sldId id="362" r:id="rId36"/>
    <p:sldId id="392" r:id="rId37"/>
    <p:sldId id="393" r:id="rId3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Beneduce" initials="PB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38" autoAdjust="0"/>
    <p:restoredTop sz="94718" autoAdjust="0"/>
  </p:normalViewPr>
  <p:slideViewPr>
    <p:cSldViewPr>
      <p:cViewPr varScale="1">
        <p:scale>
          <a:sx n="50" d="100"/>
          <a:sy n="50" d="100"/>
        </p:scale>
        <p:origin x="-9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82FB9-33EB-4FF4-AEAD-19D0B53482B6}" type="datetime1">
              <a:rPr lang="it-IT" smtClean="0"/>
              <a:t>18/11/2015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D2C3B-6775-4618-A809-0E9522C23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362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72F3B68-611C-47A0-926F-C00BF498EA34}" type="datetime1">
              <a:rPr lang="it-IT" smtClean="0"/>
              <a:t>18/11/2015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FF5CA-CA96-4E50-9F4A-B47EE7493FE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52255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96111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401211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944491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067586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277466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733378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772619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226367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856934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238502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863554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29551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98331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722138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023933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401380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04175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33371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287764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82931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1783259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550150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348274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205365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7710414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6341252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877318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1798590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4516942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779585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07420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07420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07420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5907420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40524822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0129072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39751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0D98-4F94-4CF5-A23E-11DF9BF885BD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D4A5D-BA6B-4894-8EB6-10D0CE59AB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36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BCAA4-8C27-45F2-9EA7-A48E532F723C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0580-93D9-42D5-A259-FBC1B36C67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39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43954-4714-485B-9542-693F386228E3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285BC-3557-4D26-B0EB-37E33969A05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137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3B05-3013-4E3A-B1C1-657F48D9A01A}" type="datetime1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9BA5E-B9E7-4E15-99FE-FFCF8E60E2E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7862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2664-836D-48B4-AC08-948062110A55}" type="datetime1">
              <a:rPr lang="it-IT" smtClean="0"/>
              <a:t>18/11/2015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4840B-D0FB-4A77-AA15-2D91C4DAB9F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922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B6FF-6271-4AF2-BEBC-09F1D88830A7}" type="datetime1">
              <a:rPr lang="it-IT" smtClean="0"/>
              <a:t>18/11/2015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C0B11-EE21-4DBE-B6A9-2E1F6894C1B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38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AB97C-97B4-481A-AC76-AB57D60277DE}" type="datetime1">
              <a:rPr lang="it-IT" smtClean="0"/>
              <a:t>18/11/2015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B8589-BB51-4FED-86D4-B6D620931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51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D875-4BAE-457A-8544-9B5D45511920}" type="datetime1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8E07A-A5CA-49AE-BD07-BD43831EACF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751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88D7-7BFA-4DCC-93E7-E797D36D64D3}" type="datetime1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B1792-AEE6-495E-AC8C-DCF7AEC87F6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0101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9D646-336D-4223-ABD4-669313FCEAD3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D1E10-4AF3-4319-84AF-DBD959CF071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5624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208F-8BA5-4E59-B8C3-95A014AD7E1D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2504A-7AB0-4ADC-9E46-D58A1BADAC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91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118238-1E73-4445-88E4-3F1FD4B97A38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E176727-90F0-4686-B148-CFC9C988AAC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6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5.png"/><Relationship Id="rId4" Type="http://schemas.openxmlformats.org/officeDocument/2006/relationships/image" Target="../media/image7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6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jp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1.png"/><Relationship Id="rId5" Type="http://schemas.openxmlformats.org/officeDocument/2006/relationships/image" Target="../media/image8.png"/><Relationship Id="rId10" Type="http://schemas.openxmlformats.org/officeDocument/2006/relationships/image" Target="../media/image50.png"/><Relationship Id="rId4" Type="http://schemas.openxmlformats.org/officeDocument/2006/relationships/image" Target="../media/image7.jpe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.jpg"/><Relationship Id="rId7" Type="http://schemas.openxmlformats.org/officeDocument/2006/relationships/image" Target="../media/image50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5.png"/><Relationship Id="rId5" Type="http://schemas.openxmlformats.org/officeDocument/2006/relationships/image" Target="../media/image8.png"/><Relationship Id="rId10" Type="http://schemas.openxmlformats.org/officeDocument/2006/relationships/image" Target="../media/image54.png"/><Relationship Id="rId4" Type="http://schemas.openxmlformats.org/officeDocument/2006/relationships/image" Target="../media/image7.jpe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.jp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61.png"/><Relationship Id="rId5" Type="http://schemas.openxmlformats.org/officeDocument/2006/relationships/image" Target="../media/image8.png"/><Relationship Id="rId10" Type="http://schemas.openxmlformats.org/officeDocument/2006/relationships/image" Target="../media/image60.png"/><Relationship Id="rId4" Type="http://schemas.openxmlformats.org/officeDocument/2006/relationships/image" Target="../media/image7.jpe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6.jp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68.png"/><Relationship Id="rId5" Type="http://schemas.openxmlformats.org/officeDocument/2006/relationships/image" Target="../media/image8.png"/><Relationship Id="rId10" Type="http://schemas.openxmlformats.org/officeDocument/2006/relationships/image" Target="../media/image67.png"/><Relationship Id="rId4" Type="http://schemas.openxmlformats.org/officeDocument/2006/relationships/image" Target="../media/image7.jpeg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.jp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.jp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.jp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.jp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6.jp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.jp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6.jp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6.jp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93.png"/><Relationship Id="rId4" Type="http://schemas.openxmlformats.org/officeDocument/2006/relationships/image" Target="../media/image6.jp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it-I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Città Sicura</a:t>
            </a:r>
            <a:endParaRPr lang="it-I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62827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Il nuovo Piano di Protezione Civile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della Città di Pomigliano d’Arco</a:t>
            </a:r>
          </a:p>
          <a:p>
            <a:r>
              <a:rPr lang="it-IT" sz="2400" dirty="0" smtClean="0">
                <a:solidFill>
                  <a:schemeClr val="bg1"/>
                </a:solidFill>
              </a:rPr>
              <a:t>Per scuole elementari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51028-DD22-44B5-8338-7359B1ECAF79}" type="datetime1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648072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</a:t>
            </a:fld>
            <a:endParaRPr lang="it-IT" alt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r="61174"/>
          <a:stretch/>
        </p:blipFill>
        <p:spPr>
          <a:xfrm>
            <a:off x="7244518" y="4942050"/>
            <a:ext cx="1433317" cy="139349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0"/>
          <a:stretch/>
        </p:blipFill>
        <p:spPr>
          <a:xfrm>
            <a:off x="145060" y="5099541"/>
            <a:ext cx="2988332" cy="11201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/>
          <a:stretch/>
        </p:blipFill>
        <p:spPr>
          <a:xfrm>
            <a:off x="3490501" y="5215427"/>
            <a:ext cx="721949" cy="112012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919" y="1662511"/>
            <a:ext cx="1592161" cy="159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34"/>
          <p:cNvSpPr txBox="1">
            <a:spLocks noChangeArrowheads="1"/>
          </p:cNvSpPr>
          <p:nvPr/>
        </p:nvSpPr>
        <p:spPr bwMode="auto">
          <a:xfrm>
            <a:off x="357188" y="1916832"/>
            <a:ext cx="7643812" cy="306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Sistema di Protezione Civile</a:t>
            </a:r>
          </a:p>
          <a:p>
            <a:pPr>
              <a:buFont typeface="Wingdings" pitchFamily="2" charset="2"/>
              <a:buChar char="Ø"/>
            </a:pP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Scuola sicura e Piano di sicurezza</a:t>
            </a:r>
          </a:p>
          <a:p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Comportamenti e Rischi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altLang="it-IT" sz="2500" i="1" dirty="0" smtClean="0">
                <a:latin typeface="Arial Narrow" pitchFamily="34" charset="0"/>
              </a:rPr>
              <a:t>Nuovo Piano Comunale di Protezione Civile</a:t>
            </a:r>
            <a:endParaRPr lang="it-IT" altLang="it-IT" sz="25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1660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4" name="Sottotitolo 3"/>
          <p:cNvSpPr>
            <a:spLocks noGrp="1"/>
          </p:cNvSpPr>
          <p:nvPr>
            <p:ph type="subTitle" idx="1"/>
          </p:nvPr>
        </p:nvSpPr>
        <p:spPr>
          <a:xfrm>
            <a:off x="571500" y="2500313"/>
            <a:ext cx="8072438" cy="3857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it-IT" sz="2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“Con il termine protezione civile si intendono </a:t>
            </a: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le </a:t>
            </a:r>
            <a:r>
              <a:rPr lang="it-IT" sz="2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attività messe in campo dallo Stato per tutelare l’integrità della vita, i beni, gli insediamenti e l’ambiente dai danni o dal pericolo di danni derivanti da calamità naturali, da catastrofi e da altri eventi calamitosi” </a:t>
            </a:r>
          </a:p>
          <a:p>
            <a:pPr eaLnBrk="1" hangingPunct="1">
              <a:defRPr/>
            </a:pPr>
            <a:r>
              <a:rPr lang="it-IT" sz="25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(Legge 225/92)</a:t>
            </a:r>
            <a:endParaRPr lang="it-IT" sz="2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5" name="Freccia in giù 14"/>
          <p:cNvSpPr/>
          <p:nvPr/>
        </p:nvSpPr>
        <p:spPr>
          <a:xfrm>
            <a:off x="4370139" y="1806209"/>
            <a:ext cx="269875" cy="4776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827584" y="1159877"/>
            <a:ext cx="7719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3600" dirty="0" smtClean="0">
                <a:latin typeface="Arial Narrow" pitchFamily="34" charset="0"/>
              </a:rPr>
              <a:t>Che cos’è la Protezione Civile?</a:t>
            </a:r>
            <a:endParaRPr lang="it-IT" sz="3600" dirty="0"/>
          </a:p>
        </p:txBody>
      </p:sp>
      <p:sp>
        <p:nvSpPr>
          <p:cNvPr id="2" name="Rettangolo 1"/>
          <p:cNvSpPr/>
          <p:nvPr/>
        </p:nvSpPr>
        <p:spPr>
          <a:xfrm>
            <a:off x="102568" y="521953"/>
            <a:ext cx="35125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>
                <a:latin typeface="Comic Sans MS" panose="030F0702030302020204" pitchFamily="66" charset="0"/>
              </a:rPr>
              <a:t>Sistema di Protezione Civile</a:t>
            </a:r>
          </a:p>
        </p:txBody>
      </p:sp>
    </p:spTree>
    <p:extLst>
      <p:ext uri="{BB962C8B-B14F-4D97-AF65-F5344CB8AC3E}">
        <p14:creationId xmlns:p14="http://schemas.microsoft.com/office/powerpoint/2010/main" val="27664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7" name="Sottotitolo 2"/>
          <p:cNvSpPr txBox="1">
            <a:spLocks/>
          </p:cNvSpPr>
          <p:nvPr/>
        </p:nvSpPr>
        <p:spPr bwMode="auto">
          <a:xfrm>
            <a:off x="1143000" y="1285875"/>
            <a:ext cx="67151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La protezione civile è come un’orchestra composta da diversi musicisti (ognuno suona uno strumento diverso) che rappresentano le </a:t>
            </a:r>
            <a:r>
              <a:rPr kumimoji="0" lang="it-IT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componenti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e le </a:t>
            </a:r>
            <a:r>
              <a:rPr kumimoji="0" lang="it-IT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strutture operative 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del Sistema; ed è grazie al direttore d’orchestra che ognuno di loro suona in maniera </a:t>
            </a:r>
            <a:r>
              <a:rPr kumimoji="0" lang="it-IT" sz="25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coordinata</a:t>
            </a:r>
            <a:r>
              <a:rPr kumimoji="0" lang="it-IT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, interpretando in modo corale ogni singolo strumento</a:t>
            </a:r>
          </a:p>
        </p:txBody>
      </p:sp>
      <p:pic>
        <p:nvPicPr>
          <p:cNvPr id="18" name="Picture 4" descr="http://t3.gstatic.com/images?q=tbn:ANd9GcSVRWV7nVl3_tbB1RikfEYN-lAhPQDfuuvgqU9dF1_dDbPzoxd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75" y="4143375"/>
            <a:ext cx="512445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229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pPr>
                <a:defRPr/>
              </a:pPr>
              <a:t>18/11/2015</a:t>
            </a:fld>
            <a:endParaRPr lang="it-IT"/>
          </a:p>
        </p:txBody>
      </p:sp>
      <p:cxnSp>
        <p:nvCxnSpPr>
          <p:cNvPr id="15" name="Connettore 2 14"/>
          <p:cNvCxnSpPr/>
          <p:nvPr/>
        </p:nvCxnSpPr>
        <p:spPr>
          <a:xfrm rot="5400000" flipH="1" flipV="1">
            <a:off x="4263952" y="2082499"/>
            <a:ext cx="982851" cy="432048"/>
          </a:xfrm>
          <a:prstGeom prst="straightConnector1">
            <a:avLst/>
          </a:prstGeom>
          <a:ln w="12700">
            <a:solidFill>
              <a:srgbClr val="CC0000"/>
            </a:solidFill>
            <a:tailEnd type="arrow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30"/>
          <p:cNvSpPr txBox="1">
            <a:spLocks noChangeArrowheads="1"/>
          </p:cNvSpPr>
          <p:nvPr/>
        </p:nvSpPr>
        <p:spPr bwMode="auto">
          <a:xfrm>
            <a:off x="4572000" y="1000125"/>
            <a:ext cx="35718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Corpo Nazionale</a:t>
            </a:r>
          </a:p>
          <a:p>
            <a:r>
              <a:rPr lang="it-IT" altLang="it-IT" sz="2500" dirty="0">
                <a:latin typeface="Arial Narrow" pitchFamily="34" charset="0"/>
              </a:rPr>
              <a:t>dei Vigili del Fuoco</a:t>
            </a:r>
          </a:p>
        </p:txBody>
      </p:sp>
      <p:cxnSp>
        <p:nvCxnSpPr>
          <p:cNvPr id="17" name="Connettore 2 16"/>
          <p:cNvCxnSpPr/>
          <p:nvPr/>
        </p:nvCxnSpPr>
        <p:spPr>
          <a:xfrm rot="10800000">
            <a:off x="2700338" y="1989138"/>
            <a:ext cx="1008062" cy="86360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 rot="10800000">
            <a:off x="1979613" y="3524250"/>
            <a:ext cx="1284287" cy="9525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V="1">
            <a:off x="5330825" y="3390900"/>
            <a:ext cx="1008063" cy="119063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rot="10800000" flipV="1">
            <a:off x="2000250" y="4000500"/>
            <a:ext cx="1214438" cy="35718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114925" y="4589463"/>
            <a:ext cx="719931" cy="460151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rot="10800000" flipV="1">
            <a:off x="2143125" y="4500563"/>
            <a:ext cx="1244600" cy="814387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57"/>
          <p:cNvSpPr txBox="1">
            <a:spLocks noChangeArrowheads="1"/>
          </p:cNvSpPr>
          <p:nvPr/>
        </p:nvSpPr>
        <p:spPr bwMode="auto">
          <a:xfrm>
            <a:off x="1214438" y="5165725"/>
            <a:ext cx="100012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>
                <a:latin typeface="Arial Narrow" pitchFamily="34" charset="0"/>
              </a:rPr>
              <a:t>118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4643438" y="4857750"/>
            <a:ext cx="471489" cy="69215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rot="5400000">
            <a:off x="3161506" y="5047457"/>
            <a:ext cx="885825" cy="64928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V="1">
            <a:off x="5000625" y="2452688"/>
            <a:ext cx="831850" cy="547687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33" descr="croce rossa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63" y="3643313"/>
            <a:ext cx="187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magine 34" descr="vigili del fuoco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27900" y="764704"/>
            <a:ext cx="18161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uppo 49"/>
          <p:cNvGrpSpPr>
            <a:grpSpLocks/>
          </p:cNvGrpSpPr>
          <p:nvPr/>
        </p:nvGrpSpPr>
        <p:grpSpPr bwMode="auto">
          <a:xfrm>
            <a:off x="3208338" y="2735263"/>
            <a:ext cx="2222500" cy="2222500"/>
            <a:chOff x="3024364" y="294"/>
            <a:chExt cx="2222825" cy="2222825"/>
          </a:xfrm>
        </p:grpSpPr>
        <p:sp>
          <p:nvSpPr>
            <p:cNvPr id="30" name="Ovale 29"/>
            <p:cNvSpPr/>
            <p:nvPr/>
          </p:nvSpPr>
          <p:spPr>
            <a:xfrm>
              <a:off x="3024364" y="294"/>
              <a:ext cx="2222825" cy="222282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Ovale 4"/>
            <p:cNvSpPr/>
            <p:nvPr/>
          </p:nvSpPr>
          <p:spPr>
            <a:xfrm>
              <a:off x="3349849" y="325779"/>
              <a:ext cx="1571855" cy="1571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it-IT" sz="2500" dirty="0">
                  <a:latin typeface="Arial Narrow" pitchFamily="34" charset="0"/>
                </a:rPr>
                <a:t>Le </a:t>
              </a:r>
              <a:r>
                <a:rPr lang="it-IT" sz="2500" b="1" u="sng" dirty="0">
                  <a:latin typeface="Arial Narrow" pitchFamily="34" charset="0"/>
                </a:rPr>
                <a:t>Strutture Operative </a:t>
              </a:r>
              <a:r>
                <a:rPr lang="it-IT" sz="2500" dirty="0">
                  <a:latin typeface="Arial Narrow" pitchFamily="34" charset="0"/>
                </a:rPr>
                <a:t>del Sistema di Protezione Civile</a:t>
              </a:r>
            </a:p>
          </p:txBody>
        </p:sp>
      </p:grpSp>
      <p:sp>
        <p:nvSpPr>
          <p:cNvPr id="32" name="Rettangolo 79"/>
          <p:cNvSpPr>
            <a:spLocks noChangeArrowheads="1"/>
          </p:cNvSpPr>
          <p:nvPr/>
        </p:nvSpPr>
        <p:spPr bwMode="auto">
          <a:xfrm>
            <a:off x="1619250" y="1412875"/>
            <a:ext cx="200025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Forze Armate</a:t>
            </a:r>
          </a:p>
        </p:txBody>
      </p:sp>
      <p:cxnSp>
        <p:nvCxnSpPr>
          <p:cNvPr id="33" name="Connettore 2 32"/>
          <p:cNvCxnSpPr/>
          <p:nvPr/>
        </p:nvCxnSpPr>
        <p:spPr>
          <a:xfrm flipH="1" flipV="1">
            <a:off x="2411760" y="2852936"/>
            <a:ext cx="996603" cy="428428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9"/>
          <p:cNvSpPr txBox="1">
            <a:spLocks noChangeArrowheads="1"/>
          </p:cNvSpPr>
          <p:nvPr/>
        </p:nvSpPr>
        <p:spPr bwMode="auto">
          <a:xfrm>
            <a:off x="0" y="2348880"/>
            <a:ext cx="25495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Guardia di Finanza</a:t>
            </a:r>
          </a:p>
        </p:txBody>
      </p:sp>
      <p:sp>
        <p:nvSpPr>
          <p:cNvPr id="35" name="CasellaDiTesto 71"/>
          <p:cNvSpPr txBox="1">
            <a:spLocks noChangeArrowheads="1"/>
          </p:cNvSpPr>
          <p:nvPr/>
        </p:nvSpPr>
        <p:spPr bwMode="auto">
          <a:xfrm>
            <a:off x="5796136" y="2132856"/>
            <a:ext cx="2915989" cy="49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Comunità scientifica</a:t>
            </a:r>
          </a:p>
        </p:txBody>
      </p:sp>
      <p:sp>
        <p:nvSpPr>
          <p:cNvPr id="36" name="CasellaDiTesto 45"/>
          <p:cNvSpPr txBox="1">
            <a:spLocks noChangeArrowheads="1"/>
          </p:cNvSpPr>
          <p:nvPr/>
        </p:nvSpPr>
        <p:spPr bwMode="auto">
          <a:xfrm>
            <a:off x="6429375" y="3068960"/>
            <a:ext cx="271462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Croce Rossa Italiana</a:t>
            </a:r>
          </a:p>
        </p:txBody>
      </p:sp>
      <p:sp>
        <p:nvSpPr>
          <p:cNvPr id="37" name="CasellaDiTesto 86"/>
          <p:cNvSpPr txBox="1">
            <a:spLocks noChangeArrowheads="1"/>
          </p:cNvSpPr>
          <p:nvPr/>
        </p:nvSpPr>
        <p:spPr bwMode="auto">
          <a:xfrm>
            <a:off x="5416550" y="5049614"/>
            <a:ext cx="348280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Corpo Forestale dello Stato</a:t>
            </a:r>
          </a:p>
        </p:txBody>
      </p:sp>
      <p:sp>
        <p:nvSpPr>
          <p:cNvPr id="38" name="CasellaDiTesto 60"/>
          <p:cNvSpPr txBox="1">
            <a:spLocks noChangeArrowheads="1"/>
          </p:cNvSpPr>
          <p:nvPr/>
        </p:nvSpPr>
        <p:spPr bwMode="auto">
          <a:xfrm>
            <a:off x="4695772" y="5643563"/>
            <a:ext cx="396398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Corpo Nazionale di Soccorso Alpino e Speleologico</a:t>
            </a:r>
          </a:p>
        </p:txBody>
      </p:sp>
      <p:sp>
        <p:nvSpPr>
          <p:cNvPr id="39" name="CasellaDiTesto 63"/>
          <p:cNvSpPr txBox="1">
            <a:spLocks noChangeArrowheads="1"/>
          </p:cNvSpPr>
          <p:nvPr/>
        </p:nvSpPr>
        <p:spPr bwMode="auto">
          <a:xfrm>
            <a:off x="1947863" y="5815013"/>
            <a:ext cx="266382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2500" dirty="0">
                <a:latin typeface="Arial Narrow" pitchFamily="34" charset="0"/>
              </a:rPr>
              <a:t>Associazioni di Volontariato</a:t>
            </a:r>
          </a:p>
        </p:txBody>
      </p:sp>
      <p:pic>
        <p:nvPicPr>
          <p:cNvPr id="40" name="Immagine 32" descr="polizi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764704"/>
            <a:ext cx="1516062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CasellaDiTesto 48"/>
          <p:cNvSpPr txBox="1">
            <a:spLocks noChangeArrowheads="1"/>
          </p:cNvSpPr>
          <p:nvPr/>
        </p:nvSpPr>
        <p:spPr bwMode="auto">
          <a:xfrm>
            <a:off x="0" y="4157663"/>
            <a:ext cx="2198688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Carabinieri</a:t>
            </a:r>
          </a:p>
        </p:txBody>
      </p:sp>
      <p:sp>
        <p:nvSpPr>
          <p:cNvPr id="42" name="CasellaDiTesto 39"/>
          <p:cNvSpPr txBox="1">
            <a:spLocks noChangeArrowheads="1"/>
          </p:cNvSpPr>
          <p:nvPr/>
        </p:nvSpPr>
        <p:spPr bwMode="auto">
          <a:xfrm>
            <a:off x="251520" y="3212976"/>
            <a:ext cx="216024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altLang="it-IT" sz="2500" dirty="0">
                <a:latin typeface="Arial Narrow" pitchFamily="34" charset="0"/>
              </a:rPr>
              <a:t>Polizia</a:t>
            </a:r>
          </a:p>
        </p:txBody>
      </p:sp>
    </p:spTree>
    <p:extLst>
      <p:ext uri="{BB962C8B-B14F-4D97-AF65-F5344CB8AC3E}">
        <p14:creationId xmlns:p14="http://schemas.microsoft.com/office/powerpoint/2010/main" val="283047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825500"/>
            <a:ext cx="620077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628775"/>
            <a:ext cx="1804988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6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t="12808" r="24265" b="17474"/>
          <a:stretch>
            <a:fillRect/>
          </a:stretch>
        </p:blipFill>
        <p:spPr bwMode="auto">
          <a:xfrm>
            <a:off x="1323975" y="958850"/>
            <a:ext cx="6824663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86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 dirty="0"/>
              <a:t>2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8" y="708288"/>
            <a:ext cx="91440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07504" y="508233"/>
            <a:ext cx="41681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>
                <a:latin typeface="Comic Sans MS" panose="030F0702030302020204" pitchFamily="66" charset="0"/>
              </a:rPr>
              <a:t>Scuola sicura e Piano di sicurezza</a:t>
            </a:r>
          </a:p>
        </p:txBody>
      </p:sp>
    </p:spTree>
    <p:extLst>
      <p:ext uri="{BB962C8B-B14F-4D97-AF65-F5344CB8AC3E}">
        <p14:creationId xmlns:p14="http://schemas.microsoft.com/office/powerpoint/2010/main" val="69817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9" t="13281" r="25842" b="20869"/>
          <a:stretch>
            <a:fillRect/>
          </a:stretch>
        </p:blipFill>
        <p:spPr bwMode="auto">
          <a:xfrm>
            <a:off x="1276350" y="1147763"/>
            <a:ext cx="6591300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51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530224" y="498741"/>
            <a:ext cx="56664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dirty="0"/>
              <a:t>PIANO DI </a:t>
            </a:r>
            <a:r>
              <a:rPr lang="it-IT" altLang="it-IT" dirty="0" smtClean="0"/>
              <a:t>EMERGENZA NELLE SCUOLE</a:t>
            </a:r>
            <a:endParaRPr lang="it-IT" altLang="it-IT" dirty="0"/>
          </a:p>
        </p:txBody>
      </p:sp>
      <p:pic>
        <p:nvPicPr>
          <p:cNvPr id="14" name="Immagin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7" t="46635" r="55270" b="25722"/>
          <a:stretch>
            <a:fillRect/>
          </a:stretch>
        </p:blipFill>
        <p:spPr bwMode="auto">
          <a:xfrm>
            <a:off x="262901" y="1134271"/>
            <a:ext cx="3833813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8"/>
          <p:cNvSpPr txBox="1">
            <a:spLocks noChangeArrowheads="1"/>
          </p:cNvSpPr>
          <p:nvPr/>
        </p:nvSpPr>
        <p:spPr bwMode="auto">
          <a:xfrm>
            <a:off x="4096714" y="1134271"/>
            <a:ext cx="45974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/>
              <a:t>Su ogni piano ci deve essere una piantina con indicate le uscite di emergenza, i percorsi per raggiungerle, i dispositivi per la sicurezza tipo: gli idranti, estintori ed ogni altro elemento per la sicurezza.</a:t>
            </a:r>
          </a:p>
        </p:txBody>
      </p:sp>
      <p:pic>
        <p:nvPicPr>
          <p:cNvPr id="16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4" t="36264" r="49196" b="44188"/>
          <a:stretch>
            <a:fillRect/>
          </a:stretch>
        </p:blipFill>
        <p:spPr bwMode="auto">
          <a:xfrm>
            <a:off x="4176089" y="2764634"/>
            <a:ext cx="45354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3" t="57056" r="39037" b="14453"/>
          <a:stretch>
            <a:fillRect/>
          </a:stretch>
        </p:blipFill>
        <p:spPr bwMode="auto">
          <a:xfrm>
            <a:off x="205751" y="4523584"/>
            <a:ext cx="1974850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sellaDiTesto 11"/>
          <p:cNvSpPr txBox="1">
            <a:spLocks noChangeArrowheads="1"/>
          </p:cNvSpPr>
          <p:nvPr/>
        </p:nvSpPr>
        <p:spPr bwMode="auto">
          <a:xfrm>
            <a:off x="2328239" y="4874421"/>
            <a:ext cx="6383337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/>
              <a:t>Sulla piantina deve essere indicato un «</a:t>
            </a:r>
            <a:r>
              <a:rPr lang="it-IT" altLang="it-IT" sz="2000" b="1" i="1"/>
              <a:t>punto di raccolta» </a:t>
            </a:r>
            <a:r>
              <a:rPr lang="it-IT" altLang="it-IT" sz="2000"/>
              <a:t>in cui far convogliare tutto il personale in caso di emergenza.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/>
              <a:t>Il percorso di fuga per raggiungerlo dovrà essere segnalato con la stessa simbologia. </a:t>
            </a:r>
          </a:p>
        </p:txBody>
      </p:sp>
    </p:spTree>
    <p:extLst>
      <p:ext uri="{BB962C8B-B14F-4D97-AF65-F5344CB8AC3E}">
        <p14:creationId xmlns:p14="http://schemas.microsoft.com/office/powerpoint/2010/main" val="40692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4" name="CasellaDiTesto 1"/>
          <p:cNvSpPr txBox="1">
            <a:spLocks noChangeArrowheads="1"/>
          </p:cNvSpPr>
          <p:nvPr/>
        </p:nvSpPr>
        <p:spPr bwMode="auto">
          <a:xfrm>
            <a:off x="235815" y="2636912"/>
            <a:ext cx="8105278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1" hangingPunct="1"/>
            <a:r>
              <a:rPr lang="it-IT" altLang="it-IT" sz="2400" i="1" dirty="0" smtClean="0">
                <a:latin typeface="Arial Narrow" pitchFamily="34" charset="0"/>
              </a:rPr>
              <a:t>Emergenze e comportamenti: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400" i="1" dirty="0" smtClean="0">
              <a:latin typeface="Arial Narrow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it-IT" altLang="it-IT" sz="2200" i="1" dirty="0" smtClean="0">
                <a:latin typeface="Arial Narrow" pitchFamily="34" charset="0"/>
              </a:rPr>
              <a:t>RISCHIO INCENDI </a:t>
            </a:r>
            <a:r>
              <a:rPr lang="it-IT" altLang="it-IT" sz="2200" i="1" dirty="0" err="1" smtClean="0">
                <a:latin typeface="Arial Narrow" pitchFamily="34" charset="0"/>
              </a:rPr>
              <a:t>DI</a:t>
            </a:r>
            <a:r>
              <a:rPr lang="it-IT" altLang="it-IT" sz="2200" i="1" dirty="0" smtClean="0">
                <a:latin typeface="Arial Narrow" pitchFamily="34" charset="0"/>
              </a:rPr>
              <a:t> INTERFACCIA</a:t>
            </a:r>
          </a:p>
          <a:p>
            <a:pPr marL="457200" indent="-457200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 smtClean="0">
                <a:latin typeface="Arial Narrow" pitchFamily="34" charset="0"/>
              </a:rPr>
              <a:t>RISCHIO IDRAULICO: ALLUVIONE </a:t>
            </a: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>
                <a:latin typeface="Arial Narrow" pitchFamily="34" charset="0"/>
              </a:rPr>
              <a:t>RISCHIO </a:t>
            </a:r>
            <a:r>
              <a:rPr lang="it-IT" altLang="it-IT" sz="2200" i="1" dirty="0" smtClean="0">
                <a:latin typeface="Arial Narrow" pitchFamily="34" charset="0"/>
              </a:rPr>
              <a:t>SISMICO: TERREMOTO </a:t>
            </a: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it-IT" altLang="it-IT" sz="2200" i="1" dirty="0">
              <a:latin typeface="Arial Narrow" pitchFamily="34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it-IT" altLang="it-IT" sz="2200" i="1" dirty="0">
                <a:latin typeface="Arial Narrow" pitchFamily="34" charset="0"/>
              </a:rPr>
              <a:t>RISCHIO VULCANICO: ERUZIONE </a:t>
            </a:r>
            <a:r>
              <a:rPr lang="it-IT" altLang="it-IT" sz="2200" i="1" dirty="0" smtClean="0">
                <a:latin typeface="Arial Narrow" pitchFamily="34" charset="0"/>
              </a:rPr>
              <a:t>VESUVIO</a:t>
            </a:r>
            <a:endParaRPr lang="it-IT" altLang="it-IT" sz="2200" i="1" dirty="0">
              <a:latin typeface="Arial Narrow" pitchFamily="34" charset="0"/>
            </a:endParaRPr>
          </a:p>
        </p:txBody>
      </p:sp>
      <p:pic>
        <p:nvPicPr>
          <p:cNvPr id="15" name="Immagine 6"/>
          <p:cNvPicPr>
            <a:picLocks noChangeAspect="1"/>
          </p:cNvPicPr>
          <p:nvPr/>
        </p:nvPicPr>
        <p:blipFill>
          <a:blip r:embed="rId7" cstate="print"/>
          <a:srcRect r="2373"/>
          <a:stretch>
            <a:fillRect/>
          </a:stretch>
        </p:blipFill>
        <p:spPr bwMode="auto">
          <a:xfrm>
            <a:off x="179512" y="1298687"/>
            <a:ext cx="4215025" cy="87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7"/>
          <p:cNvPicPr>
            <a:picLocks noChangeAspect="1"/>
          </p:cNvPicPr>
          <p:nvPr/>
        </p:nvPicPr>
        <p:blipFill>
          <a:blip r:embed="rId7" cstate="print"/>
          <a:srcRect l="2611"/>
          <a:stretch>
            <a:fillRect/>
          </a:stretch>
        </p:blipFill>
        <p:spPr bwMode="auto">
          <a:xfrm>
            <a:off x="4394537" y="1256470"/>
            <a:ext cx="4608512" cy="963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80492" y="507901"/>
            <a:ext cx="2991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latin typeface="Comic Sans MS" panose="030F0702030302020204" pitchFamily="66" charset="0"/>
              </a:rPr>
              <a:t>Comportamenti e </a:t>
            </a:r>
            <a:r>
              <a:rPr lang="it-IT" sz="2000" dirty="0">
                <a:latin typeface="Comic Sans MS" panose="030F0702030302020204" pitchFamily="66" charset="0"/>
              </a:rPr>
              <a:t>Rischi</a:t>
            </a:r>
          </a:p>
        </p:txBody>
      </p:sp>
    </p:spTree>
    <p:extLst>
      <p:ext uri="{BB962C8B-B14F-4D97-AF65-F5344CB8AC3E}">
        <p14:creationId xmlns:p14="http://schemas.microsoft.com/office/powerpoint/2010/main" val="37254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31985" r="58144" b="14012"/>
          <a:stretch>
            <a:fillRect/>
          </a:stretch>
        </p:blipFill>
        <p:spPr bwMode="auto">
          <a:xfrm>
            <a:off x="322831" y="1144051"/>
            <a:ext cx="2180109" cy="228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65" t="16858" r="25156" b="12544"/>
          <a:stretch>
            <a:fillRect/>
          </a:stretch>
        </p:blipFill>
        <p:spPr bwMode="auto">
          <a:xfrm>
            <a:off x="6038850" y="3292104"/>
            <a:ext cx="2083582" cy="318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5" t="14745" r="24759" b="11839"/>
          <a:stretch>
            <a:fillRect/>
          </a:stretch>
        </p:blipFill>
        <p:spPr bwMode="auto">
          <a:xfrm>
            <a:off x="503239" y="3465512"/>
            <a:ext cx="2236910" cy="284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2" t="16858" r="57057" b="12544"/>
          <a:stretch>
            <a:fillRect/>
          </a:stretch>
        </p:blipFill>
        <p:spPr bwMode="auto">
          <a:xfrm>
            <a:off x="3164181" y="3300116"/>
            <a:ext cx="2285925" cy="300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sellaDiTesto 4"/>
          <p:cNvSpPr txBox="1">
            <a:spLocks noChangeArrowheads="1"/>
          </p:cNvSpPr>
          <p:nvPr/>
        </p:nvSpPr>
        <p:spPr bwMode="auto">
          <a:xfrm>
            <a:off x="100013" y="518436"/>
            <a:ext cx="20420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dirty="0"/>
              <a:t>EMERGENZA</a:t>
            </a:r>
          </a:p>
        </p:txBody>
      </p:sp>
      <p:pic>
        <p:nvPicPr>
          <p:cNvPr id="18" name="Immagin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t="17209" r="58018" b="21007"/>
          <a:stretch>
            <a:fillRect/>
          </a:stretch>
        </p:blipFill>
        <p:spPr bwMode="auto">
          <a:xfrm>
            <a:off x="3078163" y="776288"/>
            <a:ext cx="2260635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14745" r="58031" b="23473"/>
          <a:stretch>
            <a:fillRect/>
          </a:stretch>
        </p:blipFill>
        <p:spPr bwMode="auto">
          <a:xfrm>
            <a:off x="5796136" y="776288"/>
            <a:ext cx="2113359" cy="252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64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9"/>
          <p:cNvSpPr>
            <a:spLocks noChangeArrowheads="1"/>
          </p:cNvSpPr>
          <p:nvPr/>
        </p:nvSpPr>
        <p:spPr bwMode="auto">
          <a:xfrm>
            <a:off x="827584" y="1340768"/>
            <a:ext cx="2520280" cy="4248472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it-IT" altLang="it-IT"/>
          </a:p>
        </p:txBody>
      </p:sp>
      <p:sp>
        <p:nvSpPr>
          <p:cNvPr id="14" name="object 10"/>
          <p:cNvSpPr txBox="1">
            <a:spLocks noChangeArrowheads="1"/>
          </p:cNvSpPr>
          <p:nvPr/>
        </p:nvSpPr>
        <p:spPr bwMode="auto">
          <a:xfrm>
            <a:off x="3995936" y="1412776"/>
            <a:ext cx="4464496" cy="197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1" hangingPunct="1"/>
            <a:r>
              <a:rPr lang="it-IT" altLang="it-IT" sz="2000" b="1" dirty="0">
                <a:ea typeface="Calibri" pitchFamily="34" charset="0"/>
                <a:cs typeface="Calibri" pitchFamily="34" charset="0"/>
              </a:rPr>
              <a:t>COSA FARE IN CASO </a:t>
            </a:r>
            <a:r>
              <a:rPr lang="it-IT" altLang="it-IT" sz="2000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sz="2000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sz="2000" b="1" dirty="0" smtClean="0">
                <a:ea typeface="Calibri" pitchFamily="34" charset="0"/>
                <a:cs typeface="Calibri" pitchFamily="34" charset="0"/>
              </a:rPr>
              <a:t>INCENDIO...</a:t>
            </a:r>
            <a:endParaRPr lang="it-IT" altLang="it-IT" sz="2000" dirty="0"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ts val="38"/>
              </a:spcBef>
            </a:pPr>
            <a:endParaRPr lang="it-IT" altLang="it-IT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1000"/>
              </a:lnSpc>
              <a:buFontTx/>
              <a:buChar char="-"/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SE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L’INCENDIOSI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È SVILUPPATO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NEL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LOCALE IN CUI TI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TROVI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  <a:p>
            <a:pPr eaLnBrk="1" hangingPunct="1">
              <a:spcBef>
                <a:spcPts val="38"/>
              </a:spcBef>
              <a:buFont typeface="Calibri" pitchFamily="34" charset="0"/>
              <a:buChar char="-"/>
            </a:pPr>
            <a:endParaRPr lang="it-IT" altLang="it-IT" sz="15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1000"/>
              </a:lnSpc>
              <a:buFontTx/>
              <a:buChar char="-"/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SE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L’INCENDIOSI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È SVILUPPATO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FUORI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DAL LOCALE IN CUI TI TROVI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E 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LE VIE </a:t>
            </a:r>
            <a:r>
              <a:rPr lang="it-IT" altLang="it-IT" sz="1500" b="1" dirty="0" err="1">
                <a:ea typeface="Calibri" pitchFamily="34" charset="0"/>
                <a:cs typeface="Calibri" pitchFamily="34" charset="0"/>
              </a:rPr>
              <a:t>DI</a:t>
            </a: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 </a:t>
            </a:r>
            <a:r>
              <a:rPr lang="it-IT" altLang="it-IT" sz="1500" b="1" dirty="0" smtClean="0">
                <a:ea typeface="Calibri" pitchFamily="34" charset="0"/>
                <a:cs typeface="Calibri" pitchFamily="34" charset="0"/>
              </a:rPr>
              <a:t>ESODO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25"/>
              </a:spcBef>
            </a:pPr>
            <a:r>
              <a:rPr lang="it-IT" altLang="it-IT" sz="1500" b="1" dirty="0">
                <a:ea typeface="Calibri" pitchFamily="34" charset="0"/>
                <a:cs typeface="Calibri" pitchFamily="34" charset="0"/>
              </a:rPr>
              <a:t>SONO LIBERE E PERCORRIBILI</a:t>
            </a:r>
            <a:endParaRPr lang="it-IT" altLang="it-IT" sz="1500" dirty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15" name="Immagine 2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920" y="3861048"/>
            <a:ext cx="4637182" cy="222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48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354388" y="504825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/>
              <a:t>INCENDIO</a:t>
            </a:r>
          </a:p>
        </p:txBody>
      </p:sp>
      <p:sp>
        <p:nvSpPr>
          <p:cNvPr id="14" name="CasellaDiTesto 2"/>
          <p:cNvSpPr txBox="1">
            <a:spLocks noChangeArrowheads="1"/>
          </p:cNvSpPr>
          <p:nvPr/>
        </p:nvSpPr>
        <p:spPr bwMode="auto">
          <a:xfrm>
            <a:off x="1476375" y="1028700"/>
            <a:ext cx="5241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SE L’INCENDIO SI È SVILUPPATO  NEL LOCALE IN CUI TI  TROVI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21"/>
          <p:cNvSpPr txBox="1">
            <a:spLocks noChangeArrowheads="1"/>
          </p:cNvSpPr>
          <p:nvPr/>
        </p:nvSpPr>
        <p:spPr bwMode="auto">
          <a:xfrm>
            <a:off x="911225" y="4429125"/>
            <a:ext cx="158273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 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 CALMA</a:t>
            </a:r>
          </a:p>
        </p:txBody>
      </p:sp>
      <p:sp>
        <p:nvSpPr>
          <p:cNvPr id="16" name="object 22"/>
          <p:cNvSpPr>
            <a:spLocks noChangeArrowheads="1"/>
          </p:cNvSpPr>
          <p:nvPr/>
        </p:nvSpPr>
        <p:spPr bwMode="auto">
          <a:xfrm>
            <a:off x="561975" y="1997075"/>
            <a:ext cx="2279650" cy="234156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23"/>
          <p:cNvSpPr>
            <a:spLocks noChangeArrowheads="1"/>
          </p:cNvSpPr>
          <p:nvPr/>
        </p:nvSpPr>
        <p:spPr bwMode="auto">
          <a:xfrm>
            <a:off x="3290888" y="2012950"/>
            <a:ext cx="2281237" cy="234156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24"/>
          <p:cNvSpPr txBox="1">
            <a:spLocks noChangeArrowheads="1"/>
          </p:cNvSpPr>
          <p:nvPr/>
        </p:nvSpPr>
        <p:spPr bwMode="auto">
          <a:xfrm>
            <a:off x="3759200" y="4429125"/>
            <a:ext cx="13462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69863" indent="1333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esci subito  da quel locale,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chiudendo la porta</a:t>
            </a:r>
          </a:p>
        </p:txBody>
      </p:sp>
      <p:sp>
        <p:nvSpPr>
          <p:cNvPr id="19" name="object 19"/>
          <p:cNvSpPr>
            <a:spLocks noChangeArrowheads="1"/>
          </p:cNvSpPr>
          <p:nvPr/>
        </p:nvSpPr>
        <p:spPr bwMode="auto">
          <a:xfrm>
            <a:off x="6113463" y="1997075"/>
            <a:ext cx="2279650" cy="234156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" name="object 20"/>
          <p:cNvSpPr txBox="1">
            <a:spLocks noChangeArrowheads="1"/>
          </p:cNvSpPr>
          <p:nvPr/>
        </p:nvSpPr>
        <p:spPr bwMode="auto">
          <a:xfrm>
            <a:off x="6327775" y="4429125"/>
            <a:ext cx="18526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571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una volta fuori dal locale  raggiungi, insieme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alle altre persone, il punto  di raccolta seguendo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le vie di esodo segnate</a:t>
            </a:r>
          </a:p>
        </p:txBody>
      </p:sp>
    </p:spTree>
    <p:extLst>
      <p:ext uri="{BB962C8B-B14F-4D97-AF65-F5344CB8AC3E}">
        <p14:creationId xmlns:p14="http://schemas.microsoft.com/office/powerpoint/2010/main" val="75743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 dirty="0"/>
              <a:t>2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236913" y="584200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/>
              <a:t>INCENDIO</a:t>
            </a:r>
          </a:p>
        </p:txBody>
      </p:sp>
      <p:sp>
        <p:nvSpPr>
          <p:cNvPr id="14" name="CasellaDiTesto 2"/>
          <p:cNvSpPr txBox="1">
            <a:spLocks noChangeArrowheads="1"/>
          </p:cNvSpPr>
          <p:nvPr/>
        </p:nvSpPr>
        <p:spPr bwMode="auto">
          <a:xfrm>
            <a:off x="1446213" y="1223963"/>
            <a:ext cx="531495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SE L’INCENDIO SI È SVILUPPATO FUORI  DAL LOCALE IN CUI TI TROVI E LE VIE DI   ESODO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25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SONO LIBERE E PERCORRIBILI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5" name="object 11"/>
          <p:cNvSpPr txBox="1">
            <a:spLocks noChangeArrowheads="1"/>
          </p:cNvSpPr>
          <p:nvPr/>
        </p:nvSpPr>
        <p:spPr bwMode="auto">
          <a:xfrm>
            <a:off x="949325" y="4692650"/>
            <a:ext cx="158273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 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 CALMA</a:t>
            </a:r>
          </a:p>
        </p:txBody>
      </p:sp>
      <p:sp>
        <p:nvSpPr>
          <p:cNvPr id="16" name="object 12"/>
          <p:cNvSpPr>
            <a:spLocks noChangeArrowheads="1"/>
          </p:cNvSpPr>
          <p:nvPr/>
        </p:nvSpPr>
        <p:spPr bwMode="auto">
          <a:xfrm>
            <a:off x="831850" y="2463800"/>
            <a:ext cx="2093913" cy="208915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14"/>
          <p:cNvSpPr>
            <a:spLocks noChangeArrowheads="1"/>
          </p:cNvSpPr>
          <p:nvPr/>
        </p:nvSpPr>
        <p:spPr bwMode="auto">
          <a:xfrm>
            <a:off x="3892550" y="2487613"/>
            <a:ext cx="2097088" cy="208915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15"/>
          <p:cNvSpPr txBox="1">
            <a:spLocks noChangeArrowheads="1"/>
          </p:cNvSpPr>
          <p:nvPr/>
        </p:nvSpPr>
        <p:spPr bwMode="auto">
          <a:xfrm>
            <a:off x="4103688" y="4692650"/>
            <a:ext cx="12858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698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interrompi  ogni attività</a:t>
            </a:r>
          </a:p>
        </p:txBody>
      </p:sp>
      <p:sp>
        <p:nvSpPr>
          <p:cNvPr id="19" name="object 19"/>
          <p:cNvSpPr txBox="1">
            <a:spLocks noChangeArrowheads="1"/>
          </p:cNvSpPr>
          <p:nvPr/>
        </p:nvSpPr>
        <p:spPr bwMode="auto">
          <a:xfrm>
            <a:off x="6750050" y="4692650"/>
            <a:ext cx="1128713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269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incolonnati con  le altre persone</a:t>
            </a:r>
          </a:p>
        </p:txBody>
      </p:sp>
      <p:sp>
        <p:nvSpPr>
          <p:cNvPr id="20" name="object 20"/>
          <p:cNvSpPr>
            <a:spLocks noChangeArrowheads="1"/>
          </p:cNvSpPr>
          <p:nvPr/>
        </p:nvSpPr>
        <p:spPr bwMode="auto">
          <a:xfrm>
            <a:off x="6446838" y="2487613"/>
            <a:ext cx="2093912" cy="208915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39894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252788" y="461963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/>
              <a:t>INCENDIO</a:t>
            </a:r>
          </a:p>
        </p:txBody>
      </p:sp>
      <p:sp>
        <p:nvSpPr>
          <p:cNvPr id="14" name="CasellaDiTesto 3"/>
          <p:cNvSpPr txBox="1">
            <a:spLocks noChangeArrowheads="1"/>
          </p:cNvSpPr>
          <p:nvPr/>
        </p:nvSpPr>
        <p:spPr bwMode="auto">
          <a:xfrm>
            <a:off x="1457325" y="1030288"/>
            <a:ext cx="531495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SE L’INCENDIO SI È SVILUPPATO FUORI  DAL LOCALE IN CUI TI TROVI E LE VIE DI   ESODO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25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SONO LIBERE E PERCORRIBILI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5" name="object 30"/>
          <p:cNvSpPr>
            <a:spLocks noChangeArrowheads="1"/>
          </p:cNvSpPr>
          <p:nvPr/>
        </p:nvSpPr>
        <p:spPr bwMode="auto">
          <a:xfrm>
            <a:off x="1774825" y="2497138"/>
            <a:ext cx="2054225" cy="216058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object 31"/>
          <p:cNvSpPr txBox="1">
            <a:spLocks noChangeArrowheads="1"/>
          </p:cNvSpPr>
          <p:nvPr/>
        </p:nvSpPr>
        <p:spPr bwMode="auto">
          <a:xfrm>
            <a:off x="2055813" y="4745038"/>
            <a:ext cx="11303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2746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ricorda:  NON SPINGERE  NON GRIDARE  NON CORRERE</a:t>
            </a:r>
          </a:p>
        </p:txBody>
      </p:sp>
      <p:sp>
        <p:nvSpPr>
          <p:cNvPr id="17" name="object 32"/>
          <p:cNvSpPr>
            <a:spLocks noChangeArrowheads="1"/>
          </p:cNvSpPr>
          <p:nvPr/>
        </p:nvSpPr>
        <p:spPr bwMode="auto">
          <a:xfrm>
            <a:off x="5405438" y="2497138"/>
            <a:ext cx="2054225" cy="216058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33"/>
          <p:cNvSpPr txBox="1">
            <a:spLocks noChangeArrowheads="1"/>
          </p:cNvSpPr>
          <p:nvPr/>
        </p:nvSpPr>
        <p:spPr bwMode="auto">
          <a:xfrm>
            <a:off x="5643563" y="4748213"/>
            <a:ext cx="15779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0650" indent="285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segui le vie di fuga  indicate e raggiungi  la zona di raccolta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assegnata e/o indicata</a:t>
            </a:r>
          </a:p>
        </p:txBody>
      </p:sp>
    </p:spTree>
    <p:extLst>
      <p:ext uri="{BB962C8B-B14F-4D97-AF65-F5344CB8AC3E}">
        <p14:creationId xmlns:p14="http://schemas.microsoft.com/office/powerpoint/2010/main" val="299156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084513" y="519113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/>
              <a:t>INCENDIO</a:t>
            </a:r>
          </a:p>
        </p:txBody>
      </p:sp>
      <p:sp>
        <p:nvSpPr>
          <p:cNvPr id="14" name="object 20"/>
          <p:cNvSpPr txBox="1">
            <a:spLocks noChangeArrowheads="1"/>
          </p:cNvSpPr>
          <p:nvPr/>
        </p:nvSpPr>
        <p:spPr bwMode="auto">
          <a:xfrm>
            <a:off x="1377950" y="1160463"/>
            <a:ext cx="53213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it-IT" altLang="it-IT" sz="1600" b="1">
                <a:ea typeface="Calibri" panose="020F0502020204030204" pitchFamily="34" charset="0"/>
                <a:cs typeface="Calibri" panose="020F0502020204030204" pitchFamily="34" charset="0"/>
              </a:rPr>
              <a:t>SE L’INCENDIO SI È SVILUPPATO FUORI DAL LOCALE  IN CUI TI TROVI MA IL FUMO RENDE IMPRATICABILI  SCALE E CORRIDOI</a:t>
            </a:r>
            <a:endParaRPr lang="it-IT" altLang="it-IT" sz="16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21"/>
          <p:cNvSpPr txBox="1">
            <a:spLocks noChangeArrowheads="1"/>
          </p:cNvSpPr>
          <p:nvPr/>
        </p:nvSpPr>
        <p:spPr bwMode="auto">
          <a:xfrm>
            <a:off x="733425" y="5119688"/>
            <a:ext cx="15827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 CALMA</a:t>
            </a:r>
          </a:p>
        </p:txBody>
      </p:sp>
      <p:sp>
        <p:nvSpPr>
          <p:cNvPr id="16" name="object 22"/>
          <p:cNvSpPr>
            <a:spLocks noChangeArrowheads="1"/>
          </p:cNvSpPr>
          <p:nvPr/>
        </p:nvSpPr>
        <p:spPr bwMode="auto">
          <a:xfrm>
            <a:off x="592138" y="2822575"/>
            <a:ext cx="1981200" cy="20193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24"/>
          <p:cNvSpPr>
            <a:spLocks noChangeArrowheads="1"/>
          </p:cNvSpPr>
          <p:nvPr/>
        </p:nvSpPr>
        <p:spPr bwMode="auto">
          <a:xfrm>
            <a:off x="3657600" y="2803525"/>
            <a:ext cx="1982788" cy="20193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25"/>
          <p:cNvSpPr txBox="1">
            <a:spLocks noChangeArrowheads="1"/>
          </p:cNvSpPr>
          <p:nvPr/>
        </p:nvSpPr>
        <p:spPr bwMode="auto">
          <a:xfrm>
            <a:off x="3595688" y="5057775"/>
            <a:ext cx="188912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cerca di sigillare con  PANNI possibilmente  bagnati le fessure da cui entra  o potrebbe entrare il fumo</a:t>
            </a:r>
          </a:p>
        </p:txBody>
      </p:sp>
      <p:sp>
        <p:nvSpPr>
          <p:cNvPr id="19" name="object 17"/>
          <p:cNvSpPr>
            <a:spLocks noChangeArrowheads="1"/>
          </p:cNvSpPr>
          <p:nvPr/>
        </p:nvSpPr>
        <p:spPr bwMode="auto">
          <a:xfrm>
            <a:off x="6535738" y="2835275"/>
            <a:ext cx="1984375" cy="20193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" name="object 18"/>
          <p:cNvSpPr txBox="1">
            <a:spLocks noChangeArrowheads="1"/>
          </p:cNvSpPr>
          <p:nvPr/>
        </p:nvSpPr>
        <p:spPr bwMode="auto">
          <a:xfrm>
            <a:off x="6450013" y="5089525"/>
            <a:ext cx="19494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apri la finestra senza esporti  troppo e chiedi SOCCORSO.  Richiudi subito la finestra  se da questa entra fumo</a:t>
            </a:r>
          </a:p>
        </p:txBody>
      </p:sp>
    </p:spTree>
    <p:extLst>
      <p:ext uri="{BB962C8B-B14F-4D97-AF65-F5344CB8AC3E}">
        <p14:creationId xmlns:p14="http://schemas.microsoft.com/office/powerpoint/2010/main" val="160034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495675" y="846138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/>
              <a:t>INCENDIO</a:t>
            </a:r>
          </a:p>
        </p:txBody>
      </p:sp>
      <p:sp>
        <p:nvSpPr>
          <p:cNvPr id="14" name="object 19"/>
          <p:cNvSpPr txBox="1">
            <a:spLocks noChangeArrowheads="1"/>
          </p:cNvSpPr>
          <p:nvPr/>
        </p:nvSpPr>
        <p:spPr bwMode="auto">
          <a:xfrm>
            <a:off x="923925" y="4402138"/>
            <a:ext cx="1579563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 il fumo non ti fa  respirare, filtra l’aria  attraverso un fazzoletto,  meglio se bagnato</a:t>
            </a:r>
          </a:p>
        </p:txBody>
      </p:sp>
      <p:sp>
        <p:nvSpPr>
          <p:cNvPr id="15" name="object 20"/>
          <p:cNvSpPr>
            <a:spLocks noChangeArrowheads="1"/>
          </p:cNvSpPr>
          <p:nvPr/>
        </p:nvSpPr>
        <p:spPr bwMode="auto">
          <a:xfrm>
            <a:off x="733425" y="2217738"/>
            <a:ext cx="1960563" cy="21844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object 30"/>
          <p:cNvSpPr>
            <a:spLocks noChangeArrowheads="1"/>
          </p:cNvSpPr>
          <p:nvPr/>
        </p:nvSpPr>
        <p:spPr bwMode="auto">
          <a:xfrm>
            <a:off x="3494088" y="2217738"/>
            <a:ext cx="1958975" cy="21844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31"/>
          <p:cNvSpPr txBox="1">
            <a:spLocks noChangeArrowheads="1"/>
          </p:cNvSpPr>
          <p:nvPr/>
        </p:nvSpPr>
        <p:spPr bwMode="auto">
          <a:xfrm>
            <a:off x="3625850" y="4532313"/>
            <a:ext cx="153828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sdraiati sul pavimento  (il fumo tende a salire  verso l’alto) e attendi  l’arrivo dei soccorsi</a:t>
            </a:r>
          </a:p>
        </p:txBody>
      </p:sp>
      <p:sp>
        <p:nvSpPr>
          <p:cNvPr id="18" name="object 32"/>
          <p:cNvSpPr>
            <a:spLocks noChangeArrowheads="1"/>
          </p:cNvSpPr>
          <p:nvPr/>
        </p:nvSpPr>
        <p:spPr bwMode="auto">
          <a:xfrm>
            <a:off x="6284913" y="2217738"/>
            <a:ext cx="1989137" cy="21844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9" name="object 33"/>
          <p:cNvSpPr txBox="1">
            <a:spLocks noChangeArrowheads="1"/>
          </p:cNvSpPr>
          <p:nvPr/>
        </p:nvSpPr>
        <p:spPr bwMode="auto">
          <a:xfrm>
            <a:off x="6286500" y="4484688"/>
            <a:ext cx="17494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277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rifugiati in locali  con presenza di rubinetti  ed eventualmente aprili</a:t>
            </a:r>
          </a:p>
        </p:txBody>
      </p:sp>
    </p:spTree>
    <p:extLst>
      <p:ext uri="{BB962C8B-B14F-4D97-AF65-F5344CB8AC3E}">
        <p14:creationId xmlns:p14="http://schemas.microsoft.com/office/powerpoint/2010/main" val="16296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3440113" y="744538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 dirty="0"/>
              <a:t>INCENDIO</a:t>
            </a:r>
          </a:p>
        </p:txBody>
      </p:sp>
      <p:sp>
        <p:nvSpPr>
          <p:cNvPr id="14" name="CasellaDiTesto 2"/>
          <p:cNvSpPr txBox="1">
            <a:spLocks noChangeArrowheads="1"/>
          </p:cNvSpPr>
          <p:nvPr/>
        </p:nvSpPr>
        <p:spPr bwMode="auto">
          <a:xfrm>
            <a:off x="1852613" y="1389063"/>
            <a:ext cx="5437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SE L’INCENDIO SI È SVILUPPATO IN  CASA: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5" name="object 7"/>
          <p:cNvSpPr txBox="1">
            <a:spLocks noChangeArrowheads="1"/>
          </p:cNvSpPr>
          <p:nvPr/>
        </p:nvSpPr>
        <p:spPr bwMode="auto">
          <a:xfrm>
            <a:off x="501650" y="5040313"/>
            <a:ext cx="175101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apri i rubinetti dell’acqua  e sosta in una stanza  con l’acqua che scorre</a:t>
            </a:r>
          </a:p>
        </p:txBody>
      </p:sp>
      <p:sp>
        <p:nvSpPr>
          <p:cNvPr id="16" name="object 8"/>
          <p:cNvSpPr>
            <a:spLocks noChangeArrowheads="1"/>
          </p:cNvSpPr>
          <p:nvPr/>
        </p:nvSpPr>
        <p:spPr bwMode="auto">
          <a:xfrm>
            <a:off x="434975" y="2657475"/>
            <a:ext cx="2209800" cy="223678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9"/>
          <p:cNvSpPr>
            <a:spLocks noChangeArrowheads="1"/>
          </p:cNvSpPr>
          <p:nvPr/>
        </p:nvSpPr>
        <p:spPr bwMode="auto">
          <a:xfrm>
            <a:off x="3536950" y="2657475"/>
            <a:ext cx="2208213" cy="223678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10"/>
          <p:cNvSpPr txBox="1">
            <a:spLocks noChangeArrowheads="1"/>
          </p:cNvSpPr>
          <p:nvPr/>
        </p:nvSpPr>
        <p:spPr bwMode="auto">
          <a:xfrm>
            <a:off x="3859213" y="5011738"/>
            <a:ext cx="131445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95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tappa le fessure  delle porte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con stracci bagnati</a:t>
            </a:r>
          </a:p>
        </p:txBody>
      </p:sp>
      <p:sp>
        <p:nvSpPr>
          <p:cNvPr id="19" name="object 30"/>
          <p:cNvSpPr>
            <a:spLocks noChangeArrowheads="1"/>
          </p:cNvSpPr>
          <p:nvPr/>
        </p:nvSpPr>
        <p:spPr bwMode="auto">
          <a:xfrm>
            <a:off x="6637338" y="2657475"/>
            <a:ext cx="2208212" cy="223678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" name="object 31"/>
          <p:cNvSpPr txBox="1">
            <a:spLocks noChangeArrowheads="1"/>
          </p:cNvSpPr>
          <p:nvPr/>
        </p:nvSpPr>
        <p:spPr bwMode="auto">
          <a:xfrm>
            <a:off x="6907213" y="5021263"/>
            <a:ext cx="150495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apri la finestra senza  esporti troppo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 chiedi SOCCORSO.</a:t>
            </a:r>
          </a:p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Richiudi subito  la finestra se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da questa entra fumo</a:t>
            </a:r>
          </a:p>
        </p:txBody>
      </p:sp>
    </p:spTree>
    <p:extLst>
      <p:ext uri="{BB962C8B-B14F-4D97-AF65-F5344CB8AC3E}">
        <p14:creationId xmlns:p14="http://schemas.microsoft.com/office/powerpoint/2010/main" val="14364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8" t="13197" r="42343" b="8070"/>
          <a:stretch>
            <a:fillRect/>
          </a:stretch>
        </p:blipFill>
        <p:spPr bwMode="auto">
          <a:xfrm>
            <a:off x="682625" y="750888"/>
            <a:ext cx="4040188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7" t="13947" r="30174" b="13666"/>
          <a:stretch>
            <a:fillRect/>
          </a:stretch>
        </p:blipFill>
        <p:spPr bwMode="auto">
          <a:xfrm>
            <a:off x="4408488" y="873125"/>
            <a:ext cx="4452937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9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18"/>
          <p:cNvSpPr>
            <a:spLocks noChangeArrowheads="1"/>
          </p:cNvSpPr>
          <p:nvPr/>
        </p:nvSpPr>
        <p:spPr bwMode="auto">
          <a:xfrm>
            <a:off x="750888" y="1247775"/>
            <a:ext cx="1957387" cy="198437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4" name="object 17"/>
          <p:cNvSpPr txBox="1">
            <a:spLocks noChangeArrowheads="1"/>
          </p:cNvSpPr>
          <p:nvPr/>
        </p:nvSpPr>
        <p:spPr bwMode="auto">
          <a:xfrm>
            <a:off x="887413" y="3357563"/>
            <a:ext cx="15017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 e  contribuisci a far  mantenere la CALMA</a:t>
            </a:r>
          </a:p>
        </p:txBody>
      </p:sp>
      <p:sp>
        <p:nvSpPr>
          <p:cNvPr id="15" name="object 19"/>
          <p:cNvSpPr>
            <a:spLocks noChangeArrowheads="1"/>
          </p:cNvSpPr>
          <p:nvPr/>
        </p:nvSpPr>
        <p:spPr bwMode="auto">
          <a:xfrm>
            <a:off x="3563938" y="1301750"/>
            <a:ext cx="1955800" cy="198278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object 20"/>
          <p:cNvSpPr txBox="1">
            <a:spLocks noChangeArrowheads="1"/>
          </p:cNvSpPr>
          <p:nvPr/>
        </p:nvSpPr>
        <p:spPr bwMode="auto">
          <a:xfrm>
            <a:off x="3794125" y="3357563"/>
            <a:ext cx="120015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Interrompi  immediatamente  ogni attività</a:t>
            </a:r>
          </a:p>
        </p:txBody>
      </p:sp>
      <p:sp>
        <p:nvSpPr>
          <p:cNvPr id="17" name="object 39"/>
          <p:cNvSpPr>
            <a:spLocks noChangeArrowheads="1"/>
          </p:cNvSpPr>
          <p:nvPr/>
        </p:nvSpPr>
        <p:spPr bwMode="auto">
          <a:xfrm>
            <a:off x="6143625" y="1247775"/>
            <a:ext cx="1955800" cy="198437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18"/>
          <p:cNvSpPr>
            <a:spLocks noChangeArrowheads="1"/>
          </p:cNvSpPr>
          <p:nvPr/>
        </p:nvSpPr>
        <p:spPr bwMode="auto">
          <a:xfrm>
            <a:off x="719138" y="4019550"/>
            <a:ext cx="1985962" cy="201295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9" name="object 19"/>
          <p:cNvSpPr txBox="1">
            <a:spLocks noChangeArrowheads="1"/>
          </p:cNvSpPr>
          <p:nvPr/>
        </p:nvSpPr>
        <p:spPr bwMode="auto">
          <a:xfrm>
            <a:off x="1219200" y="6075363"/>
            <a:ext cx="1169988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incolonnati  con le altre  persone</a:t>
            </a:r>
          </a:p>
        </p:txBody>
      </p:sp>
      <p:sp>
        <p:nvSpPr>
          <p:cNvPr id="20" name="object 20"/>
          <p:cNvSpPr>
            <a:spLocks noChangeArrowheads="1"/>
          </p:cNvSpPr>
          <p:nvPr/>
        </p:nvSpPr>
        <p:spPr bwMode="auto">
          <a:xfrm>
            <a:off x="3563938" y="4116388"/>
            <a:ext cx="1985962" cy="2014537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" name="object 21"/>
          <p:cNvSpPr txBox="1">
            <a:spLocks noChangeArrowheads="1"/>
          </p:cNvSpPr>
          <p:nvPr/>
        </p:nvSpPr>
        <p:spPr bwMode="auto">
          <a:xfrm>
            <a:off x="3228975" y="6178550"/>
            <a:ext cx="2686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ricordati: NON SPINGERE,  NON GRIDARE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CORRERE</a:t>
            </a:r>
          </a:p>
        </p:txBody>
      </p:sp>
      <p:sp>
        <p:nvSpPr>
          <p:cNvPr id="22" name="object 27"/>
          <p:cNvSpPr>
            <a:spLocks/>
          </p:cNvSpPr>
          <p:nvPr/>
        </p:nvSpPr>
        <p:spPr bwMode="auto">
          <a:xfrm>
            <a:off x="2582863" y="6973888"/>
            <a:ext cx="46037" cy="44450"/>
          </a:xfrm>
          <a:custGeom>
            <a:avLst/>
            <a:gdLst>
              <a:gd name="T0" fmla="*/ 6155972 w 12064"/>
              <a:gd name="T1" fmla="*/ 0 h 12064"/>
              <a:gd name="T2" fmla="*/ 3617331 w 12064"/>
              <a:gd name="T3" fmla="*/ 0 h 12064"/>
              <a:gd name="T4" fmla="*/ 2342865 w 12064"/>
              <a:gd name="T5" fmla="*/ 490991 h 12064"/>
              <a:gd name="T6" fmla="*/ 1469574 w 12064"/>
              <a:gd name="T7" fmla="*/ 1233130 h 12064"/>
              <a:gd name="T8" fmla="*/ 492864 w 12064"/>
              <a:gd name="T9" fmla="*/ 1974783 h 12064"/>
              <a:gd name="T10" fmla="*/ 0 w 12064"/>
              <a:gd name="T11" fmla="*/ 3035396 h 12064"/>
              <a:gd name="T12" fmla="*/ 0 w 12064"/>
              <a:gd name="T13" fmla="*/ 5251769 h 12064"/>
              <a:gd name="T14" fmla="*/ 492864 w 12064"/>
              <a:gd name="T15" fmla="*/ 6226150 h 12064"/>
              <a:gd name="T16" fmla="*/ 2342865 w 12064"/>
              <a:gd name="T17" fmla="*/ 7787375 h 12064"/>
              <a:gd name="T18" fmla="*/ 3617331 w 12064"/>
              <a:gd name="T19" fmla="*/ 8192083 h 12064"/>
              <a:gd name="T20" fmla="*/ 6155972 w 12064"/>
              <a:gd name="T21" fmla="*/ 8192083 h 12064"/>
              <a:gd name="T22" fmla="*/ 7419822 w 12064"/>
              <a:gd name="T23" fmla="*/ 7787375 h 12064"/>
              <a:gd name="T24" fmla="*/ 9280439 w 12064"/>
              <a:gd name="T25" fmla="*/ 6226150 h 12064"/>
              <a:gd name="T26" fmla="*/ 9762683 w 12064"/>
              <a:gd name="T27" fmla="*/ 5251769 h 12064"/>
              <a:gd name="T28" fmla="*/ 9762683 w 12064"/>
              <a:gd name="T29" fmla="*/ 3035396 h 12064"/>
              <a:gd name="T30" fmla="*/ 9280439 w 12064"/>
              <a:gd name="T31" fmla="*/ 1974783 h 12064"/>
              <a:gd name="T32" fmla="*/ 8303725 w 12064"/>
              <a:gd name="T33" fmla="*/ 1233130 h 12064"/>
              <a:gd name="T34" fmla="*/ 7419822 w 12064"/>
              <a:gd name="T35" fmla="*/ 490991 h 12064"/>
              <a:gd name="T36" fmla="*/ 6155972 w 12064"/>
              <a:gd name="T37" fmla="*/ 0 h 1206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2064" h="12064">
                <a:moveTo>
                  <a:pt x="7607" y="0"/>
                </a:moveTo>
                <a:lnTo>
                  <a:pt x="4470" y="0"/>
                </a:lnTo>
                <a:lnTo>
                  <a:pt x="2895" y="723"/>
                </a:lnTo>
                <a:lnTo>
                  <a:pt x="1816" y="1816"/>
                </a:lnTo>
                <a:lnTo>
                  <a:pt x="609" y="2908"/>
                </a:lnTo>
                <a:lnTo>
                  <a:pt x="0" y="4470"/>
                </a:lnTo>
                <a:lnTo>
                  <a:pt x="0" y="7734"/>
                </a:lnTo>
                <a:lnTo>
                  <a:pt x="609" y="9169"/>
                </a:lnTo>
                <a:lnTo>
                  <a:pt x="2895" y="11468"/>
                </a:lnTo>
                <a:lnTo>
                  <a:pt x="4470" y="12064"/>
                </a:lnTo>
                <a:lnTo>
                  <a:pt x="7607" y="12064"/>
                </a:lnTo>
                <a:lnTo>
                  <a:pt x="9169" y="11468"/>
                </a:lnTo>
                <a:lnTo>
                  <a:pt x="11468" y="9169"/>
                </a:lnTo>
                <a:lnTo>
                  <a:pt x="12064" y="7734"/>
                </a:lnTo>
                <a:lnTo>
                  <a:pt x="12064" y="4470"/>
                </a:lnTo>
                <a:lnTo>
                  <a:pt x="11468" y="2908"/>
                </a:lnTo>
                <a:lnTo>
                  <a:pt x="10261" y="1816"/>
                </a:lnTo>
                <a:lnTo>
                  <a:pt x="9169" y="723"/>
                </a:lnTo>
                <a:lnTo>
                  <a:pt x="7607" y="0"/>
                </a:lnTo>
                <a:close/>
              </a:path>
            </a:pathLst>
          </a:custGeom>
          <a:solidFill>
            <a:srgbClr val="F0A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3" name="Rettangolo 23"/>
          <p:cNvSpPr>
            <a:spLocks noChangeArrowheads="1"/>
          </p:cNvSpPr>
          <p:nvPr/>
        </p:nvSpPr>
        <p:spPr bwMode="auto">
          <a:xfrm>
            <a:off x="1219200" y="523875"/>
            <a:ext cx="6350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5"/>
              </a:spcBef>
              <a:buFontTx/>
              <a:buNone/>
            </a:pPr>
            <a:endParaRPr lang="it-IT" alt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it-IT" altLang="it-IT" sz="1600" b="1" dirty="0">
                <a:ea typeface="Calibri" panose="020F0502020204030204" pitchFamily="34" charset="0"/>
                <a:cs typeface="Calibri" panose="020F0502020204030204" pitchFamily="34" charset="0"/>
              </a:rPr>
              <a:t>SE L’EDIFICIO È SU PIÙ PIANI E TI TROVI  AL PIANO TERRA O SEMINTERRATO</a:t>
            </a:r>
            <a:endParaRPr lang="it-IT" altLang="it-IT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bject 41"/>
          <p:cNvSpPr txBox="1">
            <a:spLocks noChangeArrowheads="1"/>
          </p:cNvSpPr>
          <p:nvPr/>
        </p:nvSpPr>
        <p:spPr bwMode="auto">
          <a:xfrm>
            <a:off x="6450013" y="6075363"/>
            <a:ext cx="1341437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 tutta tranquillità  avviati ai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piani superiori</a:t>
            </a:r>
          </a:p>
        </p:txBody>
      </p:sp>
      <p:sp>
        <p:nvSpPr>
          <p:cNvPr id="25" name="object 42"/>
          <p:cNvSpPr>
            <a:spLocks noChangeArrowheads="1"/>
          </p:cNvSpPr>
          <p:nvPr/>
        </p:nvSpPr>
        <p:spPr bwMode="auto">
          <a:xfrm>
            <a:off x="6283325" y="4168775"/>
            <a:ext cx="1825625" cy="178117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" name="object 40"/>
          <p:cNvSpPr txBox="1">
            <a:spLocks noChangeArrowheads="1"/>
          </p:cNvSpPr>
          <p:nvPr/>
        </p:nvSpPr>
        <p:spPr bwMode="auto">
          <a:xfrm>
            <a:off x="6078538" y="3357563"/>
            <a:ext cx="20859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325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prendi un indumento per</a:t>
            </a:r>
          </a:p>
          <a:p>
            <a:pPr algn="ctr" eaLnBrk="1" hangingPunct="1">
              <a:lnSpc>
                <a:spcPts val="1425"/>
              </a:lnSpc>
              <a:spcBef>
                <a:spcPts val="10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proteggerti da freddo o pioggia  e lo zaino con torcia e medici-  nali prescritti dal medico</a:t>
            </a:r>
          </a:p>
        </p:txBody>
      </p:sp>
      <p:sp>
        <p:nvSpPr>
          <p:cNvPr id="27" name="object 16"/>
          <p:cNvSpPr txBox="1">
            <a:spLocks noChangeArrowheads="1"/>
          </p:cNvSpPr>
          <p:nvPr/>
        </p:nvSpPr>
        <p:spPr bwMode="auto">
          <a:xfrm>
            <a:off x="98885" y="219966"/>
            <a:ext cx="17605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4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ALLUVIONE</a:t>
            </a:r>
            <a:endParaRPr lang="it-IT" altLang="it-IT" sz="24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6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9"/>
          <p:cNvSpPr txBox="1"/>
          <p:nvPr/>
        </p:nvSpPr>
        <p:spPr>
          <a:xfrm>
            <a:off x="1874368" y="761918"/>
            <a:ext cx="5715000" cy="2778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8312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spc="45" dirty="0">
                <a:latin typeface="Calibri"/>
                <a:cs typeface="Calibri"/>
              </a:rPr>
              <a:t>PIANO TERRA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lang="it-IT" b="1" spc="35" dirty="0">
                <a:latin typeface="Calibri"/>
                <a:cs typeface="Calibri"/>
              </a:rPr>
              <a:t>O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lang="it-IT" b="1" spc="15" dirty="0">
                <a:latin typeface="Calibri"/>
                <a:cs typeface="Calibri"/>
              </a:rPr>
              <a:t>SEMINTERRATO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4" name="object 26"/>
          <p:cNvSpPr>
            <a:spLocks/>
          </p:cNvSpPr>
          <p:nvPr/>
        </p:nvSpPr>
        <p:spPr bwMode="auto">
          <a:xfrm>
            <a:off x="2595563" y="1263650"/>
            <a:ext cx="11112" cy="11113"/>
          </a:xfrm>
          <a:custGeom>
            <a:avLst/>
            <a:gdLst>
              <a:gd name="T0" fmla="*/ 5036 w 12064"/>
              <a:gd name="T1" fmla="*/ 0 h 12065"/>
              <a:gd name="T2" fmla="*/ 2955 w 12064"/>
              <a:gd name="T3" fmla="*/ 0 h 12065"/>
              <a:gd name="T4" fmla="*/ 1920 w 12064"/>
              <a:gd name="T5" fmla="*/ 479 h 12065"/>
              <a:gd name="T6" fmla="*/ 1120 w 12064"/>
              <a:gd name="T7" fmla="*/ 1204 h 12065"/>
              <a:gd name="T8" fmla="*/ 403 w 12064"/>
              <a:gd name="T9" fmla="*/ 1920 h 12065"/>
              <a:gd name="T10" fmla="*/ 0 w 12064"/>
              <a:gd name="T11" fmla="*/ 2963 h 12065"/>
              <a:gd name="T12" fmla="*/ 0 w 12064"/>
              <a:gd name="T13" fmla="*/ 5119 h 12065"/>
              <a:gd name="T14" fmla="*/ 403 w 12064"/>
              <a:gd name="T15" fmla="*/ 6080 h 12065"/>
              <a:gd name="T16" fmla="*/ 1120 w 12064"/>
              <a:gd name="T17" fmla="*/ 6878 h 12065"/>
              <a:gd name="T18" fmla="*/ 1920 w 12064"/>
              <a:gd name="T19" fmla="*/ 7594 h 12065"/>
              <a:gd name="T20" fmla="*/ 2955 w 12064"/>
              <a:gd name="T21" fmla="*/ 7998 h 12065"/>
              <a:gd name="T22" fmla="*/ 5036 w 12064"/>
              <a:gd name="T23" fmla="*/ 7998 h 12065"/>
              <a:gd name="T24" fmla="*/ 6079 w 12064"/>
              <a:gd name="T25" fmla="*/ 7594 h 12065"/>
              <a:gd name="T26" fmla="*/ 7594 w 12064"/>
              <a:gd name="T27" fmla="*/ 6080 h 12065"/>
              <a:gd name="T28" fmla="*/ 7999 w 12064"/>
              <a:gd name="T29" fmla="*/ 5119 h 12065"/>
              <a:gd name="T30" fmla="*/ 7999 w 12064"/>
              <a:gd name="T31" fmla="*/ 2963 h 12065"/>
              <a:gd name="T32" fmla="*/ 7594 w 12064"/>
              <a:gd name="T33" fmla="*/ 1920 h 12065"/>
              <a:gd name="T34" fmla="*/ 6794 w 12064"/>
              <a:gd name="T35" fmla="*/ 1204 h 12065"/>
              <a:gd name="T36" fmla="*/ 6079 w 12064"/>
              <a:gd name="T37" fmla="*/ 479 h 12065"/>
              <a:gd name="T38" fmla="*/ 5036 w 12064"/>
              <a:gd name="T39" fmla="*/ 0 h 1206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2064" h="12065">
                <a:moveTo>
                  <a:pt x="7594" y="0"/>
                </a:moveTo>
                <a:lnTo>
                  <a:pt x="4457" y="0"/>
                </a:lnTo>
                <a:lnTo>
                  <a:pt x="2895" y="723"/>
                </a:lnTo>
                <a:lnTo>
                  <a:pt x="1689" y="1816"/>
                </a:lnTo>
                <a:lnTo>
                  <a:pt x="609" y="2895"/>
                </a:lnTo>
                <a:lnTo>
                  <a:pt x="0" y="4470"/>
                </a:lnTo>
                <a:lnTo>
                  <a:pt x="0" y="7721"/>
                </a:lnTo>
                <a:lnTo>
                  <a:pt x="609" y="9169"/>
                </a:lnTo>
                <a:lnTo>
                  <a:pt x="1689" y="10375"/>
                </a:lnTo>
                <a:lnTo>
                  <a:pt x="2895" y="11455"/>
                </a:lnTo>
                <a:lnTo>
                  <a:pt x="4457" y="12064"/>
                </a:lnTo>
                <a:lnTo>
                  <a:pt x="7594" y="12064"/>
                </a:lnTo>
                <a:lnTo>
                  <a:pt x="9169" y="11455"/>
                </a:lnTo>
                <a:lnTo>
                  <a:pt x="11455" y="9169"/>
                </a:lnTo>
                <a:lnTo>
                  <a:pt x="12065" y="7721"/>
                </a:lnTo>
                <a:lnTo>
                  <a:pt x="12065" y="4470"/>
                </a:lnTo>
                <a:lnTo>
                  <a:pt x="11455" y="2895"/>
                </a:lnTo>
                <a:lnTo>
                  <a:pt x="10248" y="1816"/>
                </a:lnTo>
                <a:lnTo>
                  <a:pt x="9169" y="723"/>
                </a:lnTo>
                <a:lnTo>
                  <a:pt x="7594" y="0"/>
                </a:lnTo>
                <a:close/>
              </a:path>
            </a:pathLst>
          </a:custGeom>
          <a:solidFill>
            <a:srgbClr val="F0A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15" name="object 27"/>
          <p:cNvSpPr>
            <a:spLocks/>
          </p:cNvSpPr>
          <p:nvPr/>
        </p:nvSpPr>
        <p:spPr bwMode="auto">
          <a:xfrm>
            <a:off x="2595563" y="3414713"/>
            <a:ext cx="11112" cy="12700"/>
          </a:xfrm>
          <a:custGeom>
            <a:avLst/>
            <a:gdLst>
              <a:gd name="T0" fmla="*/ 5044 w 12064"/>
              <a:gd name="T1" fmla="*/ 0 h 12064"/>
              <a:gd name="T2" fmla="*/ 2963 w 12064"/>
              <a:gd name="T3" fmla="*/ 0 h 12064"/>
              <a:gd name="T4" fmla="*/ 1920 w 12064"/>
              <a:gd name="T5" fmla="*/ 934 h 12064"/>
              <a:gd name="T6" fmla="*/ 1204 w 12064"/>
              <a:gd name="T7" fmla="*/ 2349 h 12064"/>
              <a:gd name="T8" fmla="*/ 403 w 12064"/>
              <a:gd name="T9" fmla="*/ 3759 h 12064"/>
              <a:gd name="T10" fmla="*/ 0 w 12064"/>
              <a:gd name="T11" fmla="*/ 5779 h 12064"/>
              <a:gd name="T12" fmla="*/ 0 w 12064"/>
              <a:gd name="T13" fmla="*/ 10000 h 12064"/>
              <a:gd name="T14" fmla="*/ 403 w 12064"/>
              <a:gd name="T15" fmla="*/ 11855 h 12064"/>
              <a:gd name="T16" fmla="*/ 1920 w 12064"/>
              <a:gd name="T17" fmla="*/ 14826 h 12064"/>
              <a:gd name="T18" fmla="*/ 2963 w 12064"/>
              <a:gd name="T19" fmla="*/ 15598 h 12064"/>
              <a:gd name="T20" fmla="*/ 5044 w 12064"/>
              <a:gd name="T21" fmla="*/ 15598 h 12064"/>
              <a:gd name="T22" fmla="*/ 6079 w 12064"/>
              <a:gd name="T23" fmla="*/ 14826 h 12064"/>
              <a:gd name="T24" fmla="*/ 7603 w 12064"/>
              <a:gd name="T25" fmla="*/ 11855 h 12064"/>
              <a:gd name="T26" fmla="*/ 7998 w 12064"/>
              <a:gd name="T27" fmla="*/ 10000 h 12064"/>
              <a:gd name="T28" fmla="*/ 7998 w 12064"/>
              <a:gd name="T29" fmla="*/ 5779 h 12064"/>
              <a:gd name="T30" fmla="*/ 7603 w 12064"/>
              <a:gd name="T31" fmla="*/ 3759 h 12064"/>
              <a:gd name="T32" fmla="*/ 6802 w 12064"/>
              <a:gd name="T33" fmla="*/ 2349 h 12064"/>
              <a:gd name="T34" fmla="*/ 6079 w 12064"/>
              <a:gd name="T35" fmla="*/ 934 h 12064"/>
              <a:gd name="T36" fmla="*/ 5044 w 12064"/>
              <a:gd name="T37" fmla="*/ 0 h 1206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2064" h="12064">
                <a:moveTo>
                  <a:pt x="7607" y="0"/>
                </a:moveTo>
                <a:lnTo>
                  <a:pt x="4470" y="0"/>
                </a:lnTo>
                <a:lnTo>
                  <a:pt x="2895" y="723"/>
                </a:lnTo>
                <a:lnTo>
                  <a:pt x="1816" y="1816"/>
                </a:lnTo>
                <a:lnTo>
                  <a:pt x="609" y="2908"/>
                </a:lnTo>
                <a:lnTo>
                  <a:pt x="0" y="4470"/>
                </a:lnTo>
                <a:lnTo>
                  <a:pt x="0" y="7734"/>
                </a:lnTo>
                <a:lnTo>
                  <a:pt x="609" y="9169"/>
                </a:lnTo>
                <a:lnTo>
                  <a:pt x="2895" y="11468"/>
                </a:lnTo>
                <a:lnTo>
                  <a:pt x="4470" y="12064"/>
                </a:lnTo>
                <a:lnTo>
                  <a:pt x="7607" y="12064"/>
                </a:lnTo>
                <a:lnTo>
                  <a:pt x="9169" y="11468"/>
                </a:lnTo>
                <a:lnTo>
                  <a:pt x="11468" y="9169"/>
                </a:lnTo>
                <a:lnTo>
                  <a:pt x="12064" y="7734"/>
                </a:lnTo>
                <a:lnTo>
                  <a:pt x="12064" y="4470"/>
                </a:lnTo>
                <a:lnTo>
                  <a:pt x="11468" y="2908"/>
                </a:lnTo>
                <a:lnTo>
                  <a:pt x="10261" y="1816"/>
                </a:lnTo>
                <a:lnTo>
                  <a:pt x="9169" y="723"/>
                </a:lnTo>
                <a:lnTo>
                  <a:pt x="7607" y="0"/>
                </a:lnTo>
                <a:close/>
              </a:path>
            </a:pathLst>
          </a:custGeom>
          <a:solidFill>
            <a:srgbClr val="F0A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16" name="CasellaDiTesto 19"/>
          <p:cNvSpPr txBox="1">
            <a:spLocks noChangeArrowheads="1"/>
          </p:cNvSpPr>
          <p:nvPr/>
        </p:nvSpPr>
        <p:spPr bwMode="auto">
          <a:xfrm>
            <a:off x="-4762" y="399057"/>
            <a:ext cx="2147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Times New Roman" panose="02020603050405020304" pitchFamily="18" charset="0"/>
              </a:rPr>
              <a:t>ALLUVIONE</a:t>
            </a:r>
            <a:endParaRPr lang="it-IT" altLang="it-IT" sz="2400" dirty="0"/>
          </a:p>
        </p:txBody>
      </p:sp>
      <p:sp>
        <p:nvSpPr>
          <p:cNvPr id="17" name="object 18"/>
          <p:cNvSpPr>
            <a:spLocks noChangeArrowheads="1"/>
          </p:cNvSpPr>
          <p:nvPr/>
        </p:nvSpPr>
        <p:spPr bwMode="auto">
          <a:xfrm>
            <a:off x="787400" y="1176338"/>
            <a:ext cx="1970088" cy="199866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19"/>
          <p:cNvSpPr txBox="1">
            <a:spLocks noChangeArrowheads="1"/>
          </p:cNvSpPr>
          <p:nvPr/>
        </p:nvSpPr>
        <p:spPr bwMode="auto">
          <a:xfrm>
            <a:off x="1366838" y="3278188"/>
            <a:ext cx="811212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incolonnati  con le altre  persone</a:t>
            </a:r>
          </a:p>
        </p:txBody>
      </p:sp>
      <p:sp>
        <p:nvSpPr>
          <p:cNvPr id="19" name="object 21"/>
          <p:cNvSpPr txBox="1">
            <a:spLocks noChangeArrowheads="1"/>
          </p:cNvSpPr>
          <p:nvPr/>
        </p:nvSpPr>
        <p:spPr bwMode="auto">
          <a:xfrm>
            <a:off x="3624263" y="3219450"/>
            <a:ext cx="18637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ricordati: NON SPINGERE,  NON GRIDARE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CORRERE</a:t>
            </a:r>
          </a:p>
        </p:txBody>
      </p:sp>
      <p:sp>
        <p:nvSpPr>
          <p:cNvPr id="20" name="object 20"/>
          <p:cNvSpPr>
            <a:spLocks noChangeArrowheads="1"/>
          </p:cNvSpPr>
          <p:nvPr/>
        </p:nvSpPr>
        <p:spPr bwMode="auto">
          <a:xfrm>
            <a:off x="3570288" y="1130300"/>
            <a:ext cx="1971675" cy="1998663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" name="object 18"/>
          <p:cNvSpPr txBox="1">
            <a:spLocks noChangeArrowheads="1"/>
          </p:cNvSpPr>
          <p:nvPr/>
        </p:nvSpPr>
        <p:spPr bwMode="auto">
          <a:xfrm>
            <a:off x="6759575" y="3265488"/>
            <a:ext cx="120015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Interrompi  immediatamente  ogni attività</a:t>
            </a:r>
          </a:p>
        </p:txBody>
      </p:sp>
      <p:sp>
        <p:nvSpPr>
          <p:cNvPr id="22" name="object 20"/>
          <p:cNvSpPr txBox="1">
            <a:spLocks noChangeArrowheads="1"/>
          </p:cNvSpPr>
          <p:nvPr/>
        </p:nvSpPr>
        <p:spPr bwMode="auto">
          <a:xfrm>
            <a:off x="650875" y="6016625"/>
            <a:ext cx="22431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 indent="47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disponi eventuali effetti  personali in modo che NON  creino ingombro alle persone  che aiuterai ospitandole</a:t>
            </a:r>
          </a:p>
        </p:txBody>
      </p:sp>
      <p:sp>
        <p:nvSpPr>
          <p:cNvPr id="23" name="object 30"/>
          <p:cNvSpPr txBox="1"/>
          <p:nvPr/>
        </p:nvSpPr>
        <p:spPr>
          <a:xfrm>
            <a:off x="6443663" y="6024563"/>
            <a:ext cx="1830387" cy="400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300" spc="-60" dirty="0">
                <a:latin typeface="Trebuchet MS"/>
                <a:cs typeface="Trebuchet MS"/>
              </a:rPr>
              <a:t>mantieni e</a:t>
            </a:r>
            <a:r>
              <a:rPr sz="1300" spc="-120" dirty="0">
                <a:latin typeface="Trebuchet MS"/>
                <a:cs typeface="Trebuchet MS"/>
              </a:rPr>
              <a:t> </a:t>
            </a:r>
            <a:r>
              <a:rPr sz="1300" spc="-50" dirty="0">
                <a:latin typeface="Trebuchet MS"/>
                <a:cs typeface="Trebuchet MS"/>
              </a:rPr>
              <a:t>contribuisci</a:t>
            </a:r>
            <a:endParaRPr sz="1300" dirty="0">
              <a:latin typeface="Trebuchet MS"/>
              <a:cs typeface="Trebuchet MS"/>
            </a:endParaRPr>
          </a:p>
          <a:p>
            <a:pPr algn="ctr" eaLnBrk="1" fontAlgn="auto" hangingPunct="1">
              <a:spcBef>
                <a:spcPts val="35"/>
              </a:spcBef>
              <a:spcAft>
                <a:spcPts val="0"/>
              </a:spcAft>
              <a:defRPr/>
            </a:pPr>
            <a:r>
              <a:rPr sz="1300" spc="-80" dirty="0">
                <a:latin typeface="Trebuchet MS"/>
                <a:cs typeface="Trebuchet MS"/>
              </a:rPr>
              <a:t>a </a:t>
            </a:r>
            <a:r>
              <a:rPr sz="1300" spc="-70" dirty="0">
                <a:latin typeface="Trebuchet MS"/>
                <a:cs typeface="Trebuchet MS"/>
              </a:rPr>
              <a:t>far </a:t>
            </a:r>
            <a:r>
              <a:rPr sz="1300" spc="-65" dirty="0">
                <a:latin typeface="Trebuchet MS"/>
                <a:cs typeface="Trebuchet MS"/>
              </a:rPr>
              <a:t>mantenere </a:t>
            </a:r>
            <a:r>
              <a:rPr sz="1300" spc="-60" dirty="0">
                <a:latin typeface="Trebuchet MS"/>
                <a:cs typeface="Trebuchet MS"/>
              </a:rPr>
              <a:t>la</a:t>
            </a:r>
            <a:r>
              <a:rPr sz="1300" spc="-150" dirty="0">
                <a:latin typeface="Trebuchet MS"/>
                <a:cs typeface="Trebuchet MS"/>
              </a:rPr>
              <a:t> </a:t>
            </a:r>
            <a:r>
              <a:rPr sz="1300" spc="40" dirty="0">
                <a:latin typeface="Trebuchet MS"/>
                <a:cs typeface="Trebuchet MS"/>
              </a:rPr>
              <a:t>CALMA</a:t>
            </a:r>
            <a:endParaRPr sz="1300" dirty="0">
              <a:latin typeface="Trebuchet MS"/>
              <a:cs typeface="Trebuchet MS"/>
            </a:endParaRPr>
          </a:p>
        </p:txBody>
      </p:sp>
      <p:sp>
        <p:nvSpPr>
          <p:cNvPr id="24" name="object 31"/>
          <p:cNvSpPr>
            <a:spLocks noChangeArrowheads="1"/>
          </p:cNvSpPr>
          <p:nvPr/>
        </p:nvSpPr>
        <p:spPr bwMode="auto">
          <a:xfrm>
            <a:off x="6223000" y="3914775"/>
            <a:ext cx="1971675" cy="199866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" name="object 32"/>
          <p:cNvSpPr txBox="1">
            <a:spLocks noChangeArrowheads="1"/>
          </p:cNvSpPr>
          <p:nvPr/>
        </p:nvSpPr>
        <p:spPr bwMode="auto">
          <a:xfrm>
            <a:off x="3678238" y="6024563"/>
            <a:ext cx="19272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158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preparati ad accogliere  le persone che giungeranno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dai piani inferiori</a:t>
            </a:r>
          </a:p>
        </p:txBody>
      </p:sp>
      <p:sp>
        <p:nvSpPr>
          <p:cNvPr id="26" name="object 33"/>
          <p:cNvSpPr>
            <a:spLocks noChangeArrowheads="1"/>
          </p:cNvSpPr>
          <p:nvPr/>
        </p:nvSpPr>
        <p:spPr bwMode="auto">
          <a:xfrm>
            <a:off x="3554413" y="3987800"/>
            <a:ext cx="1971675" cy="199866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" name="object 17"/>
          <p:cNvSpPr>
            <a:spLocks noChangeArrowheads="1"/>
          </p:cNvSpPr>
          <p:nvPr/>
        </p:nvSpPr>
        <p:spPr bwMode="auto">
          <a:xfrm>
            <a:off x="6223000" y="1149350"/>
            <a:ext cx="1971675" cy="1998663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" name="object 19"/>
          <p:cNvSpPr>
            <a:spLocks noChangeArrowheads="1"/>
          </p:cNvSpPr>
          <p:nvPr/>
        </p:nvSpPr>
        <p:spPr bwMode="auto">
          <a:xfrm>
            <a:off x="771525" y="4022725"/>
            <a:ext cx="1970088" cy="1998663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  <p:extLst>
      <p:ext uri="{BB962C8B-B14F-4D97-AF65-F5344CB8AC3E}">
        <p14:creationId xmlns:p14="http://schemas.microsoft.com/office/powerpoint/2010/main" val="74530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4"/>
          <p:cNvSpPr txBox="1">
            <a:spLocks noChangeArrowheads="1"/>
          </p:cNvSpPr>
          <p:nvPr/>
        </p:nvSpPr>
        <p:spPr bwMode="auto">
          <a:xfrm>
            <a:off x="-16938" y="425778"/>
            <a:ext cx="2147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>
                <a:cs typeface="Times New Roman" panose="02020603050405020304" pitchFamily="18" charset="0"/>
              </a:rPr>
              <a:t>ALLUVIONE</a:t>
            </a:r>
            <a:endParaRPr lang="it-IT" altLang="it-IT" sz="2400" dirty="0"/>
          </a:p>
        </p:txBody>
      </p:sp>
      <p:sp>
        <p:nvSpPr>
          <p:cNvPr id="14" name="Rettangolo 5"/>
          <p:cNvSpPr>
            <a:spLocks noChangeArrowheads="1"/>
          </p:cNvSpPr>
          <p:nvPr/>
        </p:nvSpPr>
        <p:spPr bwMode="auto">
          <a:xfrm>
            <a:off x="792956" y="687388"/>
            <a:ext cx="67770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779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ea typeface="Calibri" panose="020F0502020204030204" pitchFamily="34" charset="0"/>
                <a:cs typeface="Calibri" panose="020F0502020204030204" pitchFamily="34" charset="0"/>
              </a:rPr>
              <a:t>SE L’EDIFICIO È COMPOSTO  SOLO DAL PIANO TERRENO</a:t>
            </a:r>
            <a:endParaRPr lang="it-IT" altLang="it-IT" sz="1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9"/>
          <p:cNvSpPr txBox="1">
            <a:spLocks noChangeArrowheads="1"/>
          </p:cNvSpPr>
          <p:nvPr/>
        </p:nvSpPr>
        <p:spPr bwMode="auto">
          <a:xfrm>
            <a:off x="1298575" y="2849563"/>
            <a:ext cx="630238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" indent="-158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  la calma</a:t>
            </a:r>
          </a:p>
        </p:txBody>
      </p:sp>
      <p:sp>
        <p:nvSpPr>
          <p:cNvPr id="16" name="object 10"/>
          <p:cNvSpPr>
            <a:spLocks noChangeArrowheads="1"/>
          </p:cNvSpPr>
          <p:nvPr/>
        </p:nvSpPr>
        <p:spPr bwMode="auto">
          <a:xfrm>
            <a:off x="3705225" y="1125538"/>
            <a:ext cx="1711325" cy="169068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11"/>
          <p:cNvSpPr txBox="1">
            <a:spLocks noChangeArrowheads="1"/>
          </p:cNvSpPr>
          <p:nvPr/>
        </p:nvSpPr>
        <p:spPr bwMode="auto">
          <a:xfrm>
            <a:off x="4181475" y="2835275"/>
            <a:ext cx="8604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476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interrompi  ogni attività</a:t>
            </a:r>
          </a:p>
        </p:txBody>
      </p:sp>
      <p:sp>
        <p:nvSpPr>
          <p:cNvPr id="18" name="object 8"/>
          <p:cNvSpPr>
            <a:spLocks noChangeArrowheads="1"/>
          </p:cNvSpPr>
          <p:nvPr/>
        </p:nvSpPr>
        <p:spPr bwMode="auto">
          <a:xfrm>
            <a:off x="757238" y="1138238"/>
            <a:ext cx="1712912" cy="169068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9" name="object 32"/>
          <p:cNvSpPr>
            <a:spLocks noChangeArrowheads="1"/>
          </p:cNvSpPr>
          <p:nvPr/>
        </p:nvSpPr>
        <p:spPr bwMode="auto">
          <a:xfrm>
            <a:off x="6777038" y="1125538"/>
            <a:ext cx="1711325" cy="1690687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" name="object 31"/>
          <p:cNvSpPr txBox="1">
            <a:spLocks noChangeArrowheads="1"/>
          </p:cNvSpPr>
          <p:nvPr/>
        </p:nvSpPr>
        <p:spPr bwMode="auto">
          <a:xfrm>
            <a:off x="6602413" y="2813050"/>
            <a:ext cx="2322512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prendi un indumento</a:t>
            </a:r>
          </a:p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per proteggerti dal freddo  e/o dalla pioggia.</a:t>
            </a:r>
          </a:p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Prendi lo zaino con torcia  e medicinali prescritti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dal medico</a:t>
            </a:r>
          </a:p>
        </p:txBody>
      </p:sp>
      <p:sp>
        <p:nvSpPr>
          <p:cNvPr id="21" name="object 7"/>
          <p:cNvSpPr>
            <a:spLocks noChangeArrowheads="1"/>
          </p:cNvSpPr>
          <p:nvPr/>
        </p:nvSpPr>
        <p:spPr bwMode="auto">
          <a:xfrm>
            <a:off x="757238" y="3948113"/>
            <a:ext cx="1712912" cy="168910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" name="object 8"/>
          <p:cNvSpPr>
            <a:spLocks noChangeArrowheads="1"/>
          </p:cNvSpPr>
          <p:nvPr/>
        </p:nvSpPr>
        <p:spPr bwMode="auto">
          <a:xfrm>
            <a:off x="3756025" y="3948113"/>
            <a:ext cx="1711325" cy="16891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3" name="object 18"/>
          <p:cNvSpPr txBox="1">
            <a:spLocks noChangeArrowheads="1"/>
          </p:cNvSpPr>
          <p:nvPr/>
        </p:nvSpPr>
        <p:spPr bwMode="auto">
          <a:xfrm>
            <a:off x="1057275" y="5743575"/>
            <a:ext cx="11128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63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incolonnati con  le altre persone</a:t>
            </a:r>
          </a:p>
        </p:txBody>
      </p:sp>
      <p:sp>
        <p:nvSpPr>
          <p:cNvPr id="24" name="object 19"/>
          <p:cNvSpPr txBox="1">
            <a:spLocks noChangeArrowheads="1"/>
          </p:cNvSpPr>
          <p:nvPr/>
        </p:nvSpPr>
        <p:spPr bwMode="auto">
          <a:xfrm>
            <a:off x="4167188" y="5748338"/>
            <a:ext cx="112077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2365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ricordati:  NON SPINGERE  NON GRIDARE  NON CORRERE</a:t>
            </a:r>
          </a:p>
        </p:txBody>
      </p:sp>
      <p:sp>
        <p:nvSpPr>
          <p:cNvPr id="25" name="object 21"/>
          <p:cNvSpPr>
            <a:spLocks noChangeArrowheads="1"/>
          </p:cNvSpPr>
          <p:nvPr/>
        </p:nvSpPr>
        <p:spPr bwMode="auto">
          <a:xfrm>
            <a:off x="6777038" y="4054475"/>
            <a:ext cx="1712912" cy="16891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" name="object 20"/>
          <p:cNvSpPr txBox="1">
            <a:spLocks noChangeArrowheads="1"/>
          </p:cNvSpPr>
          <p:nvPr/>
        </p:nvSpPr>
        <p:spPr bwMode="auto">
          <a:xfrm>
            <a:off x="6321425" y="5748338"/>
            <a:ext cx="2624138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dirigiti verso il luogo  di raccolta previsto  dal Sindaco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nel PIANO</a:t>
            </a:r>
          </a:p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 EVACUAZIONE  per ESONDAZIONE</a:t>
            </a:r>
          </a:p>
        </p:txBody>
      </p:sp>
    </p:spTree>
    <p:extLst>
      <p:ext uri="{BB962C8B-B14F-4D97-AF65-F5344CB8AC3E}">
        <p14:creationId xmlns:p14="http://schemas.microsoft.com/office/powerpoint/2010/main" val="4398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2" t="21181" r="33681" b="41563"/>
          <a:stretch>
            <a:fillRect/>
          </a:stretch>
        </p:blipFill>
        <p:spPr bwMode="auto">
          <a:xfrm>
            <a:off x="827088" y="1563688"/>
            <a:ext cx="2447925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bject 46"/>
          <p:cNvSpPr txBox="1"/>
          <p:nvPr/>
        </p:nvSpPr>
        <p:spPr>
          <a:xfrm>
            <a:off x="3917950" y="1743075"/>
            <a:ext cx="4305300" cy="3448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905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3200" b="1" spc="95" dirty="0">
                <a:latin typeface="+mn-lt"/>
                <a:cs typeface="Calibri"/>
              </a:rPr>
              <a:t>COSA </a:t>
            </a:r>
            <a:r>
              <a:rPr sz="3200" b="1" spc="-35" dirty="0">
                <a:latin typeface="+mn-lt"/>
                <a:cs typeface="Calibri"/>
              </a:rPr>
              <a:t>FARE </a:t>
            </a:r>
            <a:r>
              <a:rPr sz="3200" b="1" dirty="0">
                <a:latin typeface="+mn-lt"/>
                <a:cs typeface="Calibri"/>
              </a:rPr>
              <a:t>IN </a:t>
            </a:r>
            <a:r>
              <a:rPr sz="3200" b="1" spc="95" dirty="0">
                <a:latin typeface="+mn-lt"/>
                <a:cs typeface="Calibri"/>
              </a:rPr>
              <a:t>CASO </a:t>
            </a:r>
            <a:r>
              <a:rPr sz="3200" b="1" spc="10" dirty="0">
                <a:latin typeface="+mn-lt"/>
                <a:cs typeface="Calibri"/>
              </a:rPr>
              <a:t>DI</a:t>
            </a:r>
            <a:r>
              <a:rPr sz="3200" b="1" spc="405" dirty="0">
                <a:latin typeface="+mn-lt"/>
                <a:cs typeface="Calibri"/>
              </a:rPr>
              <a:t> </a:t>
            </a:r>
            <a:r>
              <a:rPr sz="3200" b="1" dirty="0">
                <a:latin typeface="+mn-lt"/>
                <a:cs typeface="Calibri"/>
              </a:rPr>
              <a:t>TERREMOTO...</a:t>
            </a: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sz="1600"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10" dirty="0">
                <a:latin typeface="+mn-lt"/>
                <a:cs typeface="Calibri"/>
              </a:rPr>
              <a:t>PRIMA </a:t>
            </a:r>
            <a:r>
              <a:rPr b="1" spc="70" dirty="0">
                <a:latin typeface="+mn-lt"/>
                <a:cs typeface="Calibri"/>
              </a:rPr>
              <a:t>CHE </a:t>
            </a:r>
            <a:r>
              <a:rPr b="1" spc="30" dirty="0">
                <a:latin typeface="+mn-lt"/>
                <a:cs typeface="Calibri"/>
              </a:rPr>
              <a:t>SI </a:t>
            </a:r>
            <a:r>
              <a:rPr b="1" spc="5" dirty="0">
                <a:latin typeface="+mn-lt"/>
                <a:cs typeface="Calibri"/>
              </a:rPr>
              <a:t>VERIFICHI </a:t>
            </a:r>
            <a:r>
              <a:rPr b="1" spc="-15" dirty="0">
                <a:latin typeface="+mn-lt"/>
                <a:cs typeface="Calibri"/>
              </a:rPr>
              <a:t>IL </a:t>
            </a:r>
            <a:r>
              <a:rPr b="1" spc="30" dirty="0">
                <a:latin typeface="+mn-lt"/>
                <a:cs typeface="Calibri"/>
              </a:rPr>
              <a:t> </a:t>
            </a:r>
            <a:r>
              <a:rPr b="1" spc="5" dirty="0">
                <a:latin typeface="+mn-lt"/>
                <a:cs typeface="Calibri"/>
              </a:rPr>
              <a:t>TERREMOTO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70" dirty="0">
                <a:latin typeface="+mn-lt"/>
                <a:cs typeface="Calibri"/>
              </a:rPr>
              <a:t>- </a:t>
            </a:r>
            <a:r>
              <a:rPr b="1" spc="-85" dirty="0">
                <a:latin typeface="+mn-lt"/>
                <a:cs typeface="Calibri"/>
              </a:rPr>
              <a:t>DURANTE </a:t>
            </a:r>
            <a:r>
              <a:rPr b="1" spc="-65" dirty="0">
                <a:latin typeface="+mn-lt"/>
                <a:cs typeface="Calibri"/>
              </a:rPr>
              <a:t>LA </a:t>
            </a:r>
            <a:r>
              <a:rPr b="1" spc="-15" dirty="0">
                <a:latin typeface="+mn-lt"/>
                <a:cs typeface="Calibri"/>
              </a:rPr>
              <a:t>SCOSSA </a:t>
            </a:r>
            <a:r>
              <a:rPr b="1" spc="-50" dirty="0">
                <a:latin typeface="+mn-lt"/>
                <a:cs typeface="Calibri"/>
              </a:rPr>
              <a:t>SE </a:t>
            </a:r>
            <a:r>
              <a:rPr b="1" spc="-95" dirty="0">
                <a:latin typeface="+mn-lt"/>
                <a:cs typeface="Calibri"/>
              </a:rPr>
              <a:t>TI </a:t>
            </a:r>
            <a:r>
              <a:rPr b="1" spc="-90" dirty="0">
                <a:latin typeface="+mn-lt"/>
                <a:cs typeface="Calibri"/>
              </a:rPr>
              <a:t>TROVI </a:t>
            </a:r>
            <a:r>
              <a:rPr b="1" spc="-75" dirty="0">
                <a:latin typeface="+mn-lt"/>
                <a:cs typeface="Calibri"/>
              </a:rPr>
              <a:t>IN </a:t>
            </a:r>
            <a:r>
              <a:rPr b="1" spc="-60" dirty="0">
                <a:latin typeface="+mn-lt"/>
                <a:cs typeface="Calibri"/>
              </a:rPr>
              <a:t>UN </a:t>
            </a:r>
            <a:r>
              <a:rPr b="1" spc="-50" dirty="0">
                <a:latin typeface="+mn-lt"/>
                <a:cs typeface="Calibri"/>
              </a:rPr>
              <a:t>LUOGO  </a:t>
            </a:r>
            <a:r>
              <a:rPr b="1" spc="-10" dirty="0">
                <a:latin typeface="+mn-lt"/>
                <a:cs typeface="Calibri"/>
              </a:rPr>
              <a:t> </a:t>
            </a:r>
            <a:r>
              <a:rPr b="1" spc="-35" dirty="0">
                <a:latin typeface="+mn-lt"/>
                <a:cs typeface="Calibri"/>
              </a:rPr>
              <a:t>CHIUSO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20" dirty="0">
                <a:latin typeface="+mn-lt"/>
                <a:cs typeface="Calibri"/>
              </a:rPr>
              <a:t>DURANTE </a:t>
            </a:r>
            <a:r>
              <a:rPr b="1" spc="25" dirty="0">
                <a:latin typeface="+mn-lt"/>
                <a:cs typeface="Calibri"/>
              </a:rPr>
              <a:t>LA </a:t>
            </a:r>
            <a:r>
              <a:rPr b="1" spc="90" dirty="0">
                <a:latin typeface="+mn-lt"/>
                <a:cs typeface="Calibri"/>
              </a:rPr>
              <a:t>SCOSSA </a:t>
            </a:r>
            <a:r>
              <a:rPr b="1" spc="35" dirty="0">
                <a:latin typeface="+mn-lt"/>
                <a:cs typeface="Calibri"/>
              </a:rPr>
              <a:t>SE </a:t>
            </a:r>
            <a:r>
              <a:rPr b="1" spc="10" dirty="0">
                <a:latin typeface="+mn-lt"/>
                <a:cs typeface="Calibri"/>
              </a:rPr>
              <a:t>SEI</a:t>
            </a:r>
            <a:r>
              <a:rPr b="1" spc="320" dirty="0">
                <a:latin typeface="+mn-lt"/>
                <a:cs typeface="Calibri"/>
              </a:rPr>
              <a:t> </a:t>
            </a:r>
            <a:r>
              <a:rPr b="1" spc="-5" dirty="0">
                <a:latin typeface="+mn-lt"/>
                <a:cs typeface="Calibri"/>
              </a:rPr>
              <a:t>ALL’APERTO</a:t>
            </a:r>
            <a:endParaRPr b="1" dirty="0">
              <a:latin typeface="+mn-lt"/>
              <a:cs typeface="Calibri"/>
            </a:endParaRPr>
          </a:p>
          <a:p>
            <a:pPr eaLnBrk="1" fontAlgn="auto" hangingPunct="1">
              <a:spcBef>
                <a:spcPts val="8"/>
              </a:spcBef>
              <a:spcAft>
                <a:spcPts val="0"/>
              </a:spcAft>
              <a:defRPr/>
            </a:pPr>
            <a:endParaRPr b="1" dirty="0">
              <a:latin typeface="+mn-lt"/>
              <a:cs typeface="Times New Roman"/>
            </a:endParaRPr>
          </a:p>
          <a:p>
            <a:pPr marL="254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b="1" spc="130" dirty="0">
                <a:latin typeface="+mn-lt"/>
                <a:cs typeface="Calibri"/>
              </a:rPr>
              <a:t>- </a:t>
            </a:r>
            <a:r>
              <a:rPr b="1" spc="65" dirty="0">
                <a:latin typeface="+mn-lt"/>
                <a:cs typeface="Calibri"/>
              </a:rPr>
              <a:t>DOPO </a:t>
            </a:r>
            <a:r>
              <a:rPr b="1" spc="25" dirty="0">
                <a:latin typeface="+mn-lt"/>
                <a:cs typeface="Calibri"/>
              </a:rPr>
              <a:t>LA</a:t>
            </a:r>
            <a:r>
              <a:rPr b="1" spc="50" dirty="0">
                <a:latin typeface="+mn-lt"/>
                <a:cs typeface="Calibri"/>
              </a:rPr>
              <a:t> </a:t>
            </a:r>
            <a:r>
              <a:rPr b="1" spc="90" dirty="0">
                <a:latin typeface="+mn-lt"/>
                <a:cs typeface="Calibri"/>
              </a:rPr>
              <a:t>SCOSSA</a:t>
            </a:r>
            <a:endParaRPr b="1" dirty="0"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722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altLang="it-IT" dirty="0"/>
              <a:t>2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1"/>
          <p:cNvSpPr txBox="1">
            <a:spLocks noChangeArrowheads="1"/>
          </p:cNvSpPr>
          <p:nvPr/>
        </p:nvSpPr>
        <p:spPr bwMode="auto">
          <a:xfrm>
            <a:off x="107504" y="416793"/>
            <a:ext cx="1865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>
                <a:ea typeface="Calibri" panose="020F0502020204030204" pitchFamily="34" charset="0"/>
                <a:cs typeface="Calibri" panose="020F0502020204030204" pitchFamily="34" charset="0"/>
              </a:rPr>
              <a:t>TERREMOTO</a:t>
            </a:r>
          </a:p>
        </p:txBody>
      </p:sp>
      <p:sp>
        <p:nvSpPr>
          <p:cNvPr id="15" name="Rettangolo 2"/>
          <p:cNvSpPr>
            <a:spLocks noChangeArrowheads="1"/>
          </p:cNvSpPr>
          <p:nvPr/>
        </p:nvSpPr>
        <p:spPr bwMode="auto">
          <a:xfrm>
            <a:off x="1438275" y="514807"/>
            <a:ext cx="57260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50"/>
              </a:spcBef>
              <a:buFontTx/>
              <a:buNone/>
            </a:pPr>
            <a:r>
              <a:rPr lang="it-IT" altLang="it-IT" sz="1800" b="1" dirty="0">
                <a:ea typeface="Calibri" panose="020F0502020204030204" pitchFamily="34" charset="0"/>
                <a:cs typeface="Calibri" panose="020F0502020204030204" pitchFamily="34" charset="0"/>
              </a:rPr>
              <a:t>DURANTE LA SCOSSA</a:t>
            </a:r>
            <a:endParaRPr lang="it-IT" altLang="it-IT" sz="1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25"/>
              </a:spcBef>
              <a:buFontTx/>
              <a:buNone/>
            </a:pPr>
            <a:r>
              <a:rPr lang="it-IT" altLang="it-IT" sz="1800" b="1" dirty="0">
                <a:ea typeface="Calibri" panose="020F0502020204030204" pitchFamily="34" charset="0"/>
                <a:cs typeface="Calibri" panose="020F0502020204030204" pitchFamily="34" charset="0"/>
              </a:rPr>
              <a:t>SE TI TROVI IN UN LUOGO  CHIUSO</a:t>
            </a:r>
            <a:endParaRPr lang="it-IT" altLang="it-IT" sz="18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8"/>
          <p:cNvSpPr txBox="1">
            <a:spLocks noChangeArrowheads="1"/>
          </p:cNvSpPr>
          <p:nvPr/>
        </p:nvSpPr>
        <p:spPr bwMode="auto">
          <a:xfrm>
            <a:off x="560388" y="3111500"/>
            <a:ext cx="1582737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mantieni e contribuisci  a far mantenere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 CALMA</a:t>
            </a:r>
          </a:p>
        </p:txBody>
      </p:sp>
      <p:sp>
        <p:nvSpPr>
          <p:cNvPr id="17" name="object 19"/>
          <p:cNvSpPr>
            <a:spLocks noChangeArrowheads="1"/>
          </p:cNvSpPr>
          <p:nvPr/>
        </p:nvSpPr>
        <p:spPr bwMode="auto">
          <a:xfrm>
            <a:off x="381000" y="1254125"/>
            <a:ext cx="1941513" cy="188753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20"/>
          <p:cNvSpPr>
            <a:spLocks noChangeArrowheads="1"/>
          </p:cNvSpPr>
          <p:nvPr/>
        </p:nvSpPr>
        <p:spPr bwMode="auto">
          <a:xfrm>
            <a:off x="3660775" y="1252538"/>
            <a:ext cx="1943100" cy="188912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9" name="object 21"/>
          <p:cNvSpPr txBox="1">
            <a:spLocks noChangeArrowheads="1"/>
          </p:cNvSpPr>
          <p:nvPr/>
        </p:nvSpPr>
        <p:spPr bwMode="auto">
          <a:xfrm>
            <a:off x="4019550" y="3136900"/>
            <a:ext cx="11191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4450" indent="-31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precipitarti  fuori ma rimani  dove ti trovi</a:t>
            </a:r>
          </a:p>
        </p:txBody>
      </p:sp>
      <p:sp>
        <p:nvSpPr>
          <p:cNvPr id="20" name="object 40"/>
          <p:cNvSpPr>
            <a:spLocks noChangeArrowheads="1"/>
          </p:cNvSpPr>
          <p:nvPr/>
        </p:nvSpPr>
        <p:spPr bwMode="auto">
          <a:xfrm>
            <a:off x="6778625" y="1254125"/>
            <a:ext cx="1943100" cy="1887538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" name="object 41"/>
          <p:cNvSpPr txBox="1">
            <a:spLocks noChangeArrowheads="1"/>
          </p:cNvSpPr>
          <p:nvPr/>
        </p:nvSpPr>
        <p:spPr bwMode="auto">
          <a:xfrm>
            <a:off x="6762750" y="3141663"/>
            <a:ext cx="16605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50813" indent="-138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riparati sotto un tavolo,  sotto l’architrave  della porta o vicino</a:t>
            </a: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ai muri portanti</a:t>
            </a:r>
          </a:p>
        </p:txBody>
      </p:sp>
      <p:sp>
        <p:nvSpPr>
          <p:cNvPr id="22" name="object 42"/>
          <p:cNvSpPr txBox="1">
            <a:spLocks noChangeArrowheads="1"/>
          </p:cNvSpPr>
          <p:nvPr/>
        </p:nvSpPr>
        <p:spPr bwMode="auto">
          <a:xfrm>
            <a:off x="381000" y="5584825"/>
            <a:ext cx="16573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50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allontanati da finestre,  porte con vetri,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armadi perché cadendo  potrebbero ferirti</a:t>
            </a:r>
          </a:p>
        </p:txBody>
      </p:sp>
      <p:sp>
        <p:nvSpPr>
          <p:cNvPr id="23" name="object 43"/>
          <p:cNvSpPr>
            <a:spLocks noChangeArrowheads="1"/>
          </p:cNvSpPr>
          <p:nvPr/>
        </p:nvSpPr>
        <p:spPr bwMode="auto">
          <a:xfrm>
            <a:off x="466725" y="3927475"/>
            <a:ext cx="1943100" cy="1889125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4" name="object 18"/>
          <p:cNvSpPr>
            <a:spLocks noChangeArrowheads="1"/>
          </p:cNvSpPr>
          <p:nvPr/>
        </p:nvSpPr>
        <p:spPr bwMode="auto">
          <a:xfrm>
            <a:off x="3586163" y="3927475"/>
            <a:ext cx="1943100" cy="1889125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" name="object 20"/>
          <p:cNvSpPr txBox="1">
            <a:spLocks noChangeArrowheads="1"/>
          </p:cNvSpPr>
          <p:nvPr/>
        </p:nvSpPr>
        <p:spPr bwMode="auto">
          <a:xfrm>
            <a:off x="3660775" y="5816600"/>
            <a:ext cx="17700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dopo il terremoto  se possibile stacca  la luce dall’interrut-  tore generale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 chiudi il gas</a:t>
            </a:r>
          </a:p>
        </p:txBody>
      </p:sp>
      <p:sp>
        <p:nvSpPr>
          <p:cNvPr id="26" name="object 21"/>
          <p:cNvSpPr>
            <a:spLocks noChangeArrowheads="1"/>
          </p:cNvSpPr>
          <p:nvPr/>
        </p:nvSpPr>
        <p:spPr bwMode="auto">
          <a:xfrm>
            <a:off x="6778625" y="3927475"/>
            <a:ext cx="1943100" cy="1889125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" name="object 22"/>
          <p:cNvSpPr txBox="1">
            <a:spLocks noChangeArrowheads="1"/>
          </p:cNvSpPr>
          <p:nvPr/>
        </p:nvSpPr>
        <p:spPr bwMode="auto">
          <a:xfrm>
            <a:off x="6442075" y="5827713"/>
            <a:ext cx="26162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63525" indent="-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lascia l’edificio  SENZA USARE  L’ASCENSORE,</a:t>
            </a:r>
          </a:p>
          <a:p>
            <a:pPr algn="ctr" eaLnBrk="1" hangingPunct="1">
              <a:lnSpc>
                <a:spcPct val="100000"/>
              </a:lnSpc>
              <a:spcBef>
                <a:spcPts val="38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scendendo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le scale in fila indiana  lato muro</a:t>
            </a:r>
          </a:p>
        </p:txBody>
      </p:sp>
    </p:spTree>
    <p:extLst>
      <p:ext uri="{BB962C8B-B14F-4D97-AF65-F5344CB8AC3E}">
        <p14:creationId xmlns:p14="http://schemas.microsoft.com/office/powerpoint/2010/main" val="27547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1"/>
          <p:cNvSpPr txBox="1">
            <a:spLocks noChangeArrowheads="1"/>
          </p:cNvSpPr>
          <p:nvPr/>
        </p:nvSpPr>
        <p:spPr bwMode="auto">
          <a:xfrm>
            <a:off x="0" y="493713"/>
            <a:ext cx="1865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>
                <a:ea typeface="Calibri" panose="020F0502020204030204" pitchFamily="34" charset="0"/>
                <a:cs typeface="Calibri" panose="020F0502020204030204" pitchFamily="34" charset="0"/>
              </a:rPr>
              <a:t>TERREMOTO</a:t>
            </a:r>
          </a:p>
        </p:txBody>
      </p:sp>
      <p:sp>
        <p:nvSpPr>
          <p:cNvPr id="14" name="object 75"/>
          <p:cNvSpPr txBox="1">
            <a:spLocks noChangeArrowheads="1"/>
          </p:cNvSpPr>
          <p:nvPr/>
        </p:nvSpPr>
        <p:spPr bwMode="auto">
          <a:xfrm>
            <a:off x="1865313" y="1046049"/>
            <a:ext cx="5037138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ts val="625"/>
              </a:spcBef>
              <a:buFontTx/>
              <a:buNone/>
            </a:pPr>
            <a:r>
              <a:rPr lang="it-IT" altLang="it-IT" sz="1800" b="1">
                <a:ea typeface="Calibri" panose="020F0502020204030204" pitchFamily="34" charset="0"/>
                <a:cs typeface="Calibri" panose="020F0502020204030204" pitchFamily="34" charset="0"/>
              </a:rPr>
              <a:t>DURANTE LA SCOSSA  SE TI TROVI ALL’APERTO</a:t>
            </a:r>
            <a:endParaRPr lang="it-IT" altLang="it-IT" sz="18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magin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14513"/>
            <a:ext cx="235585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50"/>
          <p:cNvSpPr>
            <a:spLocks noChangeArrowheads="1"/>
          </p:cNvSpPr>
          <p:nvPr/>
        </p:nvSpPr>
        <p:spPr bwMode="auto">
          <a:xfrm>
            <a:off x="3497263" y="1828800"/>
            <a:ext cx="2243137" cy="21463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7" name="object 63"/>
          <p:cNvSpPr>
            <a:spLocks noChangeArrowheads="1"/>
          </p:cNvSpPr>
          <p:nvPr/>
        </p:nvSpPr>
        <p:spPr bwMode="auto">
          <a:xfrm>
            <a:off x="6675438" y="1828800"/>
            <a:ext cx="2243137" cy="21447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CasellaDiTesto 17"/>
          <p:cNvSpPr txBox="1"/>
          <p:nvPr/>
        </p:nvSpPr>
        <p:spPr>
          <a:xfrm>
            <a:off x="346075" y="3973513"/>
            <a:ext cx="1974850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allontanati dagli edifici,  dagli alberi, dai lampioni  e dalle linee elettriche o  telefoniche che cadendo  potrebbero ferirti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3565525" y="3938588"/>
            <a:ext cx="2030413" cy="184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cerca un posto dove non  hai nulla sopra di te, se  non lo trovi cerca riparo  sotto qualcosa di sicuro  come una panchina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751638" y="3973513"/>
            <a:ext cx="2128837" cy="161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non avvicinarti</a:t>
            </a:r>
          </a:p>
          <a:p>
            <a:pPr algn="just" eaLnBrk="1" hangingPunct="1">
              <a:lnSpc>
                <a:spcPct val="102000"/>
              </a:lnSpc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agli animali perché  potrebbero essere  spaventati e reagire  violentemente</a:t>
            </a:r>
          </a:p>
          <a:p>
            <a:pPr eaLnBrk="1" hangingPunct="1"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368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10"/>
          <p:cNvSpPr>
            <a:spLocks noChangeArrowheads="1"/>
          </p:cNvSpPr>
          <p:nvPr/>
        </p:nvSpPr>
        <p:spPr bwMode="auto">
          <a:xfrm>
            <a:off x="371475" y="1827213"/>
            <a:ext cx="2189163" cy="23622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4" name="object 50"/>
          <p:cNvSpPr>
            <a:spLocks noChangeArrowheads="1"/>
          </p:cNvSpPr>
          <p:nvPr/>
        </p:nvSpPr>
        <p:spPr bwMode="auto">
          <a:xfrm>
            <a:off x="3614738" y="1824038"/>
            <a:ext cx="2189162" cy="236537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5" name="object 53"/>
          <p:cNvSpPr>
            <a:spLocks noChangeArrowheads="1"/>
          </p:cNvSpPr>
          <p:nvPr/>
        </p:nvSpPr>
        <p:spPr bwMode="auto">
          <a:xfrm>
            <a:off x="6858000" y="1824038"/>
            <a:ext cx="2066925" cy="2259012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CasellaDiTesto 15"/>
          <p:cNvSpPr txBox="1"/>
          <p:nvPr/>
        </p:nvSpPr>
        <p:spPr>
          <a:xfrm>
            <a:off x="2944315" y="1052736"/>
            <a:ext cx="300037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b="1" spc="65" dirty="0">
                <a:latin typeface="Calibri"/>
                <a:cs typeface="Calibri"/>
              </a:rPr>
              <a:t>           DOPO </a:t>
            </a:r>
            <a:r>
              <a:rPr lang="it-IT" b="1" spc="25" dirty="0">
                <a:latin typeface="Calibri"/>
                <a:cs typeface="Calibri"/>
              </a:rPr>
              <a:t>LA</a:t>
            </a:r>
            <a:r>
              <a:rPr lang="it-IT" b="1" spc="75" dirty="0">
                <a:latin typeface="Calibri"/>
                <a:cs typeface="Calibri"/>
              </a:rPr>
              <a:t> </a:t>
            </a:r>
            <a:r>
              <a:rPr lang="it-IT" b="1" spc="90" dirty="0">
                <a:latin typeface="Calibri"/>
                <a:cs typeface="Calibri"/>
              </a:rPr>
              <a:t>SCOSSA</a:t>
            </a:r>
            <a:endParaRPr lang="it-IT" dirty="0">
              <a:latin typeface="Calibri"/>
              <a:cs typeface="Calibri"/>
            </a:endParaRPr>
          </a:p>
          <a:p>
            <a:pPr algn="ctr" eaLnBrk="1" hangingPunct="1">
              <a:defRPr/>
            </a:pPr>
            <a:endParaRPr lang="it-IT" dirty="0"/>
          </a:p>
        </p:txBody>
      </p:sp>
      <p:sp>
        <p:nvSpPr>
          <p:cNvPr id="17" name="CasellaDiTesto 1"/>
          <p:cNvSpPr txBox="1">
            <a:spLocks noChangeArrowheads="1"/>
          </p:cNvSpPr>
          <p:nvPr/>
        </p:nvSpPr>
        <p:spPr bwMode="auto">
          <a:xfrm>
            <a:off x="125413" y="565150"/>
            <a:ext cx="18653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>
                <a:ea typeface="Calibri" panose="020F0502020204030204" pitchFamily="34" charset="0"/>
                <a:cs typeface="Calibri" panose="020F0502020204030204" pitchFamily="34" charset="0"/>
              </a:rPr>
              <a:t>TERREMOTO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71475" y="4189413"/>
            <a:ext cx="2189163" cy="1355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verifica lo stato di salute  di chi hai vicino e soccorri  chi ne ha bisogno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3841750" y="4149725"/>
            <a:ext cx="1962150" cy="137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02000"/>
              </a:lnSpc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raggiungi le eventuali  aree di raccolta stabilite  nei piani di emergenza</a:t>
            </a:r>
          </a:p>
          <a:p>
            <a:pPr eaLnBrk="1" hangingPunct="1">
              <a:defRPr/>
            </a:pP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462713" y="4189413"/>
            <a:ext cx="2900362" cy="89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02000"/>
              </a:lnSpc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usa il telefono  SOLO in caso</a:t>
            </a:r>
          </a:p>
          <a:p>
            <a:pPr algn="ctr" eaLnBrk="1" hangingPunct="1">
              <a:spcBef>
                <a:spcPts val="38"/>
              </a:spcBef>
              <a:defRPr/>
            </a:pPr>
            <a:r>
              <a:rPr lang="it-IT" sz="1600" dirty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di vera necessità</a:t>
            </a:r>
          </a:p>
          <a:p>
            <a:pPr eaLnBrk="1" hangingPunct="1"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14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11"/>
          <p:cNvSpPr>
            <a:spLocks noChangeArrowheads="1"/>
          </p:cNvSpPr>
          <p:nvPr/>
        </p:nvSpPr>
        <p:spPr bwMode="auto">
          <a:xfrm>
            <a:off x="466725" y="1519238"/>
            <a:ext cx="2219325" cy="361315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4" name="object 12"/>
          <p:cNvSpPr txBox="1">
            <a:spLocks noChangeArrowheads="1"/>
          </p:cNvSpPr>
          <p:nvPr/>
        </p:nvSpPr>
        <p:spPr bwMode="auto">
          <a:xfrm>
            <a:off x="3938588" y="1982788"/>
            <a:ext cx="4405312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6667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ea typeface="Calibri" panose="020F0502020204030204" pitchFamily="34" charset="0"/>
                <a:cs typeface="Calibri" panose="020F0502020204030204" pitchFamily="34" charset="0"/>
              </a:rPr>
              <a:t>COSA FARE IN CASO DI  ERUZIONE...</a:t>
            </a:r>
            <a:endParaRPr lang="it-IT" altLang="it-IT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13"/>
              </a:spcBef>
              <a:buFontTx/>
              <a:buNone/>
            </a:pPr>
            <a:endParaRPr lang="it-IT" altLang="it-I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13"/>
              </a:spcBef>
              <a:buFontTx/>
              <a:buNone/>
            </a:pPr>
            <a:endParaRPr lang="it-IT" altLang="it-I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it-IT" altLang="it-IT" sz="1600" b="1" dirty="0">
                <a:ea typeface="Calibri" panose="020F0502020204030204" pitchFamily="34" charset="0"/>
                <a:cs typeface="Calibri" panose="020F0502020204030204" pitchFamily="34" charset="0"/>
              </a:rPr>
              <a:t>SE SIAMO IN PROSSIMITÀ DEL  VULCANO</a:t>
            </a:r>
            <a:endParaRPr lang="it-IT" altLang="it-IT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38"/>
              </a:spcBef>
              <a:buFont typeface="Calibri" panose="020F0502020204030204" pitchFamily="34" charset="0"/>
              <a:buAutoNum type="arabicPeriod"/>
            </a:pPr>
            <a:endParaRPr lang="it-IT" alt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01000"/>
              </a:lnSpc>
              <a:spcBef>
                <a:spcPct val="0"/>
              </a:spcBef>
              <a:buFontTx/>
              <a:buAutoNum type="arabicPeriod"/>
            </a:pPr>
            <a:r>
              <a:rPr lang="it-IT" altLang="it-IT" sz="1600" b="1" dirty="0">
                <a:ea typeface="Calibri" panose="020F0502020204030204" pitchFamily="34" charset="0"/>
                <a:cs typeface="Calibri" panose="020F0502020204030204" pitchFamily="34" charset="0"/>
              </a:rPr>
              <a:t>SE SIAMO IN UN’AREA NON SOGGETTA  AD EVACUAZIONE MA POSTA</a:t>
            </a:r>
            <a:r>
              <a:rPr lang="it-IT" altLang="it-IT" sz="1600" dirty="0"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altLang="it-IT" sz="1600" b="1" dirty="0">
                <a:ea typeface="Calibri" panose="020F0502020204030204" pitchFamily="34" charset="0"/>
                <a:cs typeface="Calibri" panose="020F0502020204030204" pitchFamily="34" charset="0"/>
              </a:rPr>
              <a:t>NELLE VICINANZE DEL VULCANO</a:t>
            </a:r>
            <a:endParaRPr lang="it-IT" altLang="it-IT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80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2"/>
          <p:cNvSpPr txBox="1">
            <a:spLocks noChangeArrowheads="1"/>
          </p:cNvSpPr>
          <p:nvPr/>
        </p:nvSpPr>
        <p:spPr bwMode="auto">
          <a:xfrm>
            <a:off x="1560513" y="881063"/>
            <a:ext cx="5316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/>
              <a:t>SE SIETE VICINI AD UN VULCANO</a:t>
            </a:r>
          </a:p>
        </p:txBody>
      </p:sp>
      <p:sp>
        <p:nvSpPr>
          <p:cNvPr id="14" name="CasellaDiTesto 3"/>
          <p:cNvSpPr txBox="1">
            <a:spLocks noChangeArrowheads="1"/>
          </p:cNvSpPr>
          <p:nvPr/>
        </p:nvSpPr>
        <p:spPr bwMode="auto">
          <a:xfrm>
            <a:off x="-231775" y="512763"/>
            <a:ext cx="2170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 dirty="0"/>
              <a:t>ERUZIONE</a:t>
            </a:r>
          </a:p>
        </p:txBody>
      </p:sp>
      <p:sp>
        <p:nvSpPr>
          <p:cNvPr id="15" name="object 17"/>
          <p:cNvSpPr>
            <a:spLocks noChangeArrowheads="1"/>
          </p:cNvSpPr>
          <p:nvPr/>
        </p:nvSpPr>
        <p:spPr bwMode="auto">
          <a:xfrm>
            <a:off x="1047750" y="1417638"/>
            <a:ext cx="2586038" cy="2605087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object 18"/>
          <p:cNvSpPr txBox="1"/>
          <p:nvPr/>
        </p:nvSpPr>
        <p:spPr>
          <a:xfrm>
            <a:off x="1406525" y="4022725"/>
            <a:ext cx="1614488" cy="109855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0" indent="158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defRPr/>
            </a:pPr>
            <a:r>
              <a:rPr lang="it-IT" sz="1400" dirty="0" smtClean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raggiungi l’Area  di Raccolta prevista</a:t>
            </a:r>
          </a:p>
          <a:p>
            <a:pPr eaLnBrk="1" hangingPunct="1">
              <a:lnSpc>
                <a:spcPct val="102000"/>
              </a:lnSpc>
              <a:defRPr/>
            </a:pPr>
            <a:r>
              <a:rPr lang="it-IT" sz="1400" dirty="0" smtClean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dal Piano di Emergenza  comunale</a:t>
            </a:r>
          </a:p>
        </p:txBody>
      </p:sp>
      <p:sp>
        <p:nvSpPr>
          <p:cNvPr id="17" name="object 19"/>
          <p:cNvSpPr>
            <a:spLocks noChangeArrowheads="1"/>
          </p:cNvSpPr>
          <p:nvPr/>
        </p:nvSpPr>
        <p:spPr bwMode="auto">
          <a:xfrm>
            <a:off x="4949825" y="1417638"/>
            <a:ext cx="2584450" cy="260508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8" name="object 20"/>
          <p:cNvSpPr txBox="1"/>
          <p:nvPr/>
        </p:nvSpPr>
        <p:spPr>
          <a:xfrm>
            <a:off x="5343525" y="4022725"/>
            <a:ext cx="1619250" cy="131921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defRPr/>
            </a:pPr>
            <a:r>
              <a:rPr lang="it-IT" sz="1400" dirty="0" smtClean="0">
                <a:latin typeface="+mn-lt"/>
                <a:ea typeface="Trebuchet MS" panose="020B0603020202020204" pitchFamily="34" charset="0"/>
                <a:cs typeface="Trebuchet MS" panose="020B0603020202020204" pitchFamily="34" charset="0"/>
              </a:rPr>
              <a:t>se ti trovi all’aperto,  non rientrare nella tua  abitazione, ma raggiungi  immediatamente l’Area  di Raccolta</a:t>
            </a:r>
          </a:p>
        </p:txBody>
      </p:sp>
    </p:spTree>
    <p:extLst>
      <p:ext uri="{BB962C8B-B14F-4D97-AF65-F5344CB8AC3E}">
        <p14:creationId xmlns:p14="http://schemas.microsoft.com/office/powerpoint/2010/main" val="240348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3"/>
          <p:cNvSpPr txBox="1">
            <a:spLocks noChangeArrowheads="1"/>
          </p:cNvSpPr>
          <p:nvPr/>
        </p:nvSpPr>
        <p:spPr bwMode="auto">
          <a:xfrm>
            <a:off x="-242888" y="439738"/>
            <a:ext cx="2170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/>
              <a:t>ERUZIONE</a:t>
            </a:r>
          </a:p>
        </p:txBody>
      </p:sp>
      <p:sp>
        <p:nvSpPr>
          <p:cNvPr id="14" name="object 17"/>
          <p:cNvSpPr txBox="1"/>
          <p:nvPr/>
        </p:nvSpPr>
        <p:spPr>
          <a:xfrm>
            <a:off x="1108075" y="1069295"/>
            <a:ext cx="6265863" cy="55562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1000"/>
              </a:lnSpc>
              <a:defRPr/>
            </a:pPr>
            <a:r>
              <a:rPr lang="it-IT" b="1" dirty="0" smtClean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 SIAMO IN UN’AREA NON SOGGETTA  AD EVACUAZIONE</a:t>
            </a:r>
            <a:endParaRPr lang="it-IT" dirty="0" smtClea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ts val="25"/>
              </a:spcBef>
              <a:defRPr/>
            </a:pPr>
            <a:r>
              <a:rPr lang="it-IT" b="1" dirty="0" smtClean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 POSTA NELLE VICINANZE DEL  VULCANO</a:t>
            </a:r>
            <a:r>
              <a:rPr lang="it-IT" sz="1500" b="1" dirty="0" smtClean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it-IT" sz="1500" dirty="0" smtClea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magin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1990725"/>
            <a:ext cx="19875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68"/>
          <p:cNvSpPr>
            <a:spLocks noChangeArrowheads="1"/>
          </p:cNvSpPr>
          <p:nvPr/>
        </p:nvSpPr>
        <p:spPr bwMode="auto">
          <a:xfrm>
            <a:off x="6242050" y="1990725"/>
            <a:ext cx="2152650" cy="198437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pic>
        <p:nvPicPr>
          <p:cNvPr id="17" name="Immagin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6" b="4662"/>
          <a:stretch>
            <a:fillRect/>
          </a:stretch>
        </p:blipFill>
        <p:spPr bwMode="auto">
          <a:xfrm>
            <a:off x="3443288" y="1963738"/>
            <a:ext cx="1981200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bject 34"/>
          <p:cNvSpPr txBox="1">
            <a:spLocks noChangeArrowheads="1"/>
          </p:cNvSpPr>
          <p:nvPr/>
        </p:nvSpPr>
        <p:spPr bwMode="auto">
          <a:xfrm>
            <a:off x="646113" y="4235450"/>
            <a:ext cx="19875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11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rimani nella tua abitazione  con porte e finestre  chiuse</a:t>
            </a:r>
          </a:p>
        </p:txBody>
      </p:sp>
      <p:sp>
        <p:nvSpPr>
          <p:cNvPr id="19" name="object 64"/>
          <p:cNvSpPr txBox="1">
            <a:spLocks noChangeArrowheads="1"/>
          </p:cNvSpPr>
          <p:nvPr/>
        </p:nvSpPr>
        <p:spPr bwMode="auto">
          <a:xfrm>
            <a:off x="3443288" y="4235450"/>
            <a:ext cx="159702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27025" indent="-3143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sostare in locali  sotterranei</a:t>
            </a:r>
          </a:p>
        </p:txBody>
      </p:sp>
      <p:sp>
        <p:nvSpPr>
          <p:cNvPr id="20" name="object 67"/>
          <p:cNvSpPr txBox="1">
            <a:spLocks noChangeArrowheads="1"/>
          </p:cNvSpPr>
          <p:nvPr/>
        </p:nvSpPr>
        <p:spPr bwMode="auto">
          <a:xfrm>
            <a:off x="6056313" y="4235450"/>
            <a:ext cx="21526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indent="88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non utilizzare il telefono  SE NON per gravi necessità</a:t>
            </a:r>
          </a:p>
        </p:txBody>
      </p:sp>
    </p:spTree>
    <p:extLst>
      <p:ext uri="{BB962C8B-B14F-4D97-AF65-F5344CB8AC3E}">
        <p14:creationId xmlns:p14="http://schemas.microsoft.com/office/powerpoint/2010/main" val="42726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CasellaDiTesto 3"/>
          <p:cNvSpPr txBox="1">
            <a:spLocks noChangeArrowheads="1"/>
          </p:cNvSpPr>
          <p:nvPr/>
        </p:nvSpPr>
        <p:spPr bwMode="auto">
          <a:xfrm>
            <a:off x="-279400" y="519113"/>
            <a:ext cx="21701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400" b="1"/>
              <a:t>ERUZIONE</a:t>
            </a:r>
          </a:p>
        </p:txBody>
      </p:sp>
      <p:sp>
        <p:nvSpPr>
          <p:cNvPr id="14" name="object 7"/>
          <p:cNvSpPr txBox="1">
            <a:spLocks noChangeArrowheads="1"/>
          </p:cNvSpPr>
          <p:nvPr/>
        </p:nvSpPr>
        <p:spPr bwMode="auto">
          <a:xfrm>
            <a:off x="1485901" y="756858"/>
            <a:ext cx="5549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25"/>
              </a:spcBef>
              <a:buFontTx/>
              <a:buNone/>
            </a:pPr>
            <a:endParaRPr lang="it-IT" altLang="it-IT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ea typeface="Calibri" panose="020F0502020204030204" pitchFamily="34" charset="0"/>
                <a:cs typeface="Calibri" panose="020F0502020204030204" pitchFamily="34" charset="0"/>
              </a:rPr>
              <a:t>SE SIETE IN ZONA SOGGETTA AD EVACUAZIONE MA VICINA AL VULCANO</a:t>
            </a:r>
            <a:endParaRPr lang="it-IT" altLang="it-IT" sz="1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bject 23"/>
          <p:cNvSpPr>
            <a:spLocks noChangeArrowheads="1"/>
          </p:cNvSpPr>
          <p:nvPr/>
        </p:nvSpPr>
        <p:spPr bwMode="auto">
          <a:xfrm>
            <a:off x="1228725" y="1854200"/>
            <a:ext cx="2143125" cy="224472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16" name="object 24"/>
          <p:cNvSpPr txBox="1">
            <a:spLocks noChangeArrowheads="1"/>
          </p:cNvSpPr>
          <p:nvPr/>
        </p:nvSpPr>
        <p:spPr bwMode="auto">
          <a:xfrm>
            <a:off x="1228725" y="4098925"/>
            <a:ext cx="20621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se devi uscire, proteggi</a:t>
            </a:r>
          </a:p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il volto con una mascherina o  fazzoletto per non respirare  le polveri ed indossa  indumenti NON infiammabili</a:t>
            </a:r>
          </a:p>
        </p:txBody>
      </p:sp>
      <p:sp>
        <p:nvSpPr>
          <p:cNvPr id="17" name="object 34"/>
          <p:cNvSpPr txBox="1">
            <a:spLocks noChangeArrowheads="1"/>
          </p:cNvSpPr>
          <p:nvPr/>
        </p:nvSpPr>
        <p:spPr bwMode="auto">
          <a:xfrm>
            <a:off x="5389563" y="4098925"/>
            <a:ext cx="18923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it-IT" altLang="it-IT" sz="130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evita di usare la macchina  per lasciare le strade libere  per i soccorsi</a:t>
            </a:r>
          </a:p>
        </p:txBody>
      </p:sp>
      <p:pic>
        <p:nvPicPr>
          <p:cNvPr id="18" name="Immagin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1854200"/>
            <a:ext cx="2136775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01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9" name="Segnaposto contenuto 2"/>
          <p:cNvSpPr txBox="1">
            <a:spLocks/>
          </p:cNvSpPr>
          <p:nvPr/>
        </p:nvSpPr>
        <p:spPr bwMode="auto">
          <a:xfrm>
            <a:off x="669755" y="1354035"/>
            <a:ext cx="8229600" cy="510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Il NUOVO Piano di Protezione Civile della Città di Pomigliano d’Arco</a:t>
            </a:r>
          </a:p>
          <a:p>
            <a:endParaRPr lang="it-IT" sz="2000" b="1" dirty="0">
              <a:solidFill>
                <a:srgbClr val="C00000"/>
              </a:solidFill>
            </a:endParaRPr>
          </a:p>
          <a:p>
            <a:r>
              <a:rPr lang="it-IT" sz="2000" b="1" dirty="0" smtClean="0">
                <a:solidFill>
                  <a:srgbClr val="C00000"/>
                </a:solidFill>
              </a:rPr>
              <a:t>I. A COSA SERVE IL PIANO</a:t>
            </a:r>
          </a:p>
          <a:p>
            <a:r>
              <a:rPr lang="it-IT" sz="2000" b="1" dirty="0" smtClean="0">
                <a:solidFill>
                  <a:srgbClr val="C00000"/>
                </a:solidFill>
              </a:rPr>
              <a:t>II. </a:t>
            </a:r>
            <a:r>
              <a:rPr lang="it-IT" sz="2000" b="1" dirty="0">
                <a:solidFill>
                  <a:srgbClr val="C00000"/>
                </a:solidFill>
              </a:rPr>
              <a:t>COSA POSSO FARE </a:t>
            </a:r>
            <a:r>
              <a:rPr lang="it-IT" sz="2000" b="1" dirty="0" smtClean="0">
                <a:solidFill>
                  <a:srgbClr val="C00000"/>
                </a:solidFill>
              </a:rPr>
              <a:t>- COME POSSO INFORMARMI</a:t>
            </a:r>
          </a:p>
        </p:txBody>
      </p:sp>
      <p:sp>
        <p:nvSpPr>
          <p:cNvPr id="2" name="Rettangolo 1"/>
          <p:cNvSpPr/>
          <p:nvPr/>
        </p:nvSpPr>
        <p:spPr>
          <a:xfrm>
            <a:off x="0" y="506869"/>
            <a:ext cx="5364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latin typeface="Comic Sans MS" panose="030F0702030302020204" pitchFamily="66" charset="0"/>
              </a:rPr>
              <a:t>Nuovo Piano Comunale di Protezione Civile</a:t>
            </a:r>
          </a:p>
        </p:txBody>
      </p:sp>
    </p:spTree>
    <p:extLst>
      <p:ext uri="{BB962C8B-B14F-4D97-AF65-F5344CB8AC3E}">
        <p14:creationId xmlns:p14="http://schemas.microsoft.com/office/powerpoint/2010/main" val="4091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5508104" y="2342338"/>
            <a:ext cx="1538763" cy="1623896"/>
          </a:xfrm>
          <a:prstGeom prst="rect">
            <a:avLst/>
          </a:prstGeom>
        </p:spPr>
      </p:pic>
      <p:pic>
        <p:nvPicPr>
          <p:cNvPr id="14" name="Picture 2" descr="http://www.protezionecivilepomigliano.it/images/yootheme/2567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egnaposto contenuto 2"/>
          <p:cNvSpPr txBox="1">
            <a:spLocks/>
          </p:cNvSpPr>
          <p:nvPr/>
        </p:nvSpPr>
        <p:spPr bwMode="auto">
          <a:xfrm>
            <a:off x="3851920" y="1441217"/>
            <a:ext cx="4752528" cy="119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smtClean="0">
                <a:solidFill>
                  <a:srgbClr val="C00000"/>
                </a:solidFill>
              </a:rPr>
              <a:t>ANCHE LA CITTA’ DI POMIGLIANO D’ARCO HA UN PIANO DI PROTEZIONE CIVILE</a:t>
            </a:r>
          </a:p>
        </p:txBody>
      </p:sp>
      <p:sp>
        <p:nvSpPr>
          <p:cNvPr id="16" name="Segnaposto contenuto 2"/>
          <p:cNvSpPr txBox="1">
            <a:spLocks/>
          </p:cNvSpPr>
          <p:nvPr/>
        </p:nvSpPr>
        <p:spPr bwMode="auto">
          <a:xfrm>
            <a:off x="745232" y="4006019"/>
            <a:ext cx="8229600" cy="223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600" dirty="0" smtClean="0"/>
              <a:t>Dove c’è scritto:</a:t>
            </a:r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Quali sono i rischi</a:t>
            </a:r>
            <a:endParaRPr lang="it-IT" sz="1600" dirty="0"/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Come si è organizzata in caso avviene una calamità</a:t>
            </a:r>
            <a:endParaRPr lang="it-IT" sz="1600" dirty="0"/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Quali sono le zone che un cittadino deve raggiungere se avviene una calamità</a:t>
            </a:r>
            <a:endParaRPr lang="it-IT" sz="1600" dirty="0"/>
          </a:p>
          <a:p>
            <a:endParaRPr lang="it-IT" sz="1600" dirty="0"/>
          </a:p>
        </p:txBody>
      </p:sp>
      <p:sp>
        <p:nvSpPr>
          <p:cNvPr id="17" name="Rettangolo 16"/>
          <p:cNvSpPr/>
          <p:nvPr/>
        </p:nvSpPr>
        <p:spPr>
          <a:xfrm>
            <a:off x="107504" y="626494"/>
            <a:ext cx="3151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I. A COSA SERVE IL PIANO</a:t>
            </a:r>
          </a:p>
        </p:txBody>
      </p:sp>
    </p:spTree>
    <p:extLst>
      <p:ext uri="{BB962C8B-B14F-4D97-AF65-F5344CB8AC3E}">
        <p14:creationId xmlns:p14="http://schemas.microsoft.com/office/powerpoint/2010/main" val="134697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24" name="Segnaposto contenuto 2"/>
          <p:cNvSpPr txBox="1">
            <a:spLocks/>
          </p:cNvSpPr>
          <p:nvPr/>
        </p:nvSpPr>
        <p:spPr bwMode="auto">
          <a:xfrm>
            <a:off x="3851920" y="1441217"/>
            <a:ext cx="4752528" cy="119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smtClean="0">
                <a:solidFill>
                  <a:srgbClr val="C00000"/>
                </a:solidFill>
              </a:rPr>
              <a:t>A CASA FAI VISITARE IL SITO DEL COMUNE DI POMIGLIANO D’ARCO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www.comune.pomiglianodarco.gov.it</a:t>
            </a:r>
          </a:p>
        </p:txBody>
      </p:sp>
      <p:sp>
        <p:nvSpPr>
          <p:cNvPr id="25" name="Segnaposto contenuto 2"/>
          <p:cNvSpPr txBox="1">
            <a:spLocks/>
          </p:cNvSpPr>
          <p:nvPr/>
        </p:nvSpPr>
        <p:spPr bwMode="auto">
          <a:xfrm>
            <a:off x="457200" y="3356992"/>
            <a:ext cx="8229600" cy="510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dirty="0" smtClean="0"/>
              <a:t>FAI LEGGERE IL PIANO E PARLANE INSIEME AI TUOI GENITORI E PARENTI</a:t>
            </a:r>
            <a:endParaRPr lang="it-IT" sz="2800" dirty="0"/>
          </a:p>
        </p:txBody>
      </p:sp>
      <p:sp>
        <p:nvSpPr>
          <p:cNvPr id="26" name="Rettangolo 25"/>
          <p:cNvSpPr/>
          <p:nvPr/>
        </p:nvSpPr>
        <p:spPr>
          <a:xfrm>
            <a:off x="251520" y="659309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II. COSA POSSO FARE - COME POSSO INFORMARMI</a:t>
            </a:r>
          </a:p>
        </p:txBody>
      </p:sp>
      <p:pic>
        <p:nvPicPr>
          <p:cNvPr id="27" name="Picture 2" descr="http://www.gwxstudio.com/foto/gwx_1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78" y="1442560"/>
            <a:ext cx="3560939" cy="166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tangolo 27"/>
          <p:cNvSpPr/>
          <p:nvPr/>
        </p:nvSpPr>
        <p:spPr>
          <a:xfrm>
            <a:off x="755576" y="48483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FAI SACARICARE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L’APPLICAZIONE LIBRARISK per cellulari 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per essere sempre informato sulle ALLERTE</a:t>
            </a: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1719" y="4766601"/>
            <a:ext cx="1363874" cy="13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21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8" t="18126" r="28345" b="24792"/>
          <a:stretch>
            <a:fillRect/>
          </a:stretch>
        </p:blipFill>
        <p:spPr bwMode="auto">
          <a:xfrm>
            <a:off x="3760788" y="828675"/>
            <a:ext cx="5199062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2" t="36041" r="31728" b="39375"/>
          <a:stretch>
            <a:fillRect/>
          </a:stretch>
        </p:blipFill>
        <p:spPr bwMode="auto">
          <a:xfrm>
            <a:off x="3960813" y="4764088"/>
            <a:ext cx="4999037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775"/>
            <a:ext cx="383222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146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2" name="object 8"/>
          <p:cNvSpPr txBox="1">
            <a:spLocks/>
          </p:cNvSpPr>
          <p:nvPr/>
        </p:nvSpPr>
        <p:spPr bwMode="auto">
          <a:xfrm>
            <a:off x="2347913" y="1184275"/>
            <a:ext cx="3576637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eaLnBrk="1" fontAlgn="auto" hangingPunct="1">
              <a:spcAft>
                <a:spcPts val="0"/>
              </a:spcAft>
              <a:defRPr/>
            </a:pPr>
            <a:r>
              <a:rPr lang="it-IT" spc="50" smtClean="0">
                <a:cs typeface="Calibri"/>
              </a:rPr>
              <a:t>Numeri </a:t>
            </a:r>
            <a:r>
              <a:rPr lang="it-IT" spc="10" smtClean="0">
                <a:cs typeface="Calibri"/>
              </a:rPr>
              <a:t>telefonici</a:t>
            </a:r>
            <a:r>
              <a:rPr lang="it-IT" spc="335" smtClean="0">
                <a:cs typeface="Calibri"/>
              </a:rPr>
              <a:t> </a:t>
            </a:r>
            <a:r>
              <a:rPr lang="it-IT" spc="-55" smtClean="0">
                <a:cs typeface="Calibri"/>
              </a:rPr>
              <a:t>utili</a:t>
            </a:r>
            <a:endParaRPr lang="it-IT" spc="-55" dirty="0">
              <a:cs typeface="Calibri"/>
            </a:endParaRPr>
          </a:p>
        </p:txBody>
      </p:sp>
      <p:sp>
        <p:nvSpPr>
          <p:cNvPr id="14" name="object 14"/>
          <p:cNvSpPr>
            <a:spLocks noChangeArrowheads="1"/>
          </p:cNvSpPr>
          <p:nvPr/>
        </p:nvSpPr>
        <p:spPr bwMode="auto">
          <a:xfrm>
            <a:off x="6005513" y="968375"/>
            <a:ext cx="1528762" cy="21082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pic>
        <p:nvPicPr>
          <p:cNvPr id="15" name="Immagin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3076575"/>
            <a:ext cx="4941887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2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ANVVFC Pomigliano d'Arco</a:t>
            </a: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530224" y="1052736"/>
            <a:ext cx="78489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2531800" y="935304"/>
            <a:ext cx="4393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Grazie per l’attenzione!</a:t>
            </a:r>
          </a:p>
        </p:txBody>
      </p:sp>
      <p:pic>
        <p:nvPicPr>
          <p:cNvPr id="17" name="Picture 2" descr="https://fbcdn-sphotos-e-a.akamaihd.net/hphotos-ak-xaf1/t31.0-8/10380150_655167347903126_4832791796578379228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891" y="1628801"/>
            <a:ext cx="4923160" cy="27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Oggetto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6472062"/>
              </p:ext>
            </p:extLst>
          </p:nvPr>
        </p:nvGraphicFramePr>
        <p:xfrm>
          <a:off x="1205668" y="4885415"/>
          <a:ext cx="6686417" cy="118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Image" r:id="rId9" imgW="13612698" imgH="2412698" progId="">
                  <p:embed/>
                </p:oleObj>
              </mc:Choice>
              <mc:Fallback>
                <p:oleObj name="Image" r:id="rId9" imgW="13612698" imgH="241269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5668" y="4885415"/>
                        <a:ext cx="6686417" cy="1185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CasellaDiTesto 18"/>
          <p:cNvSpPr txBox="1"/>
          <p:nvPr/>
        </p:nvSpPr>
        <p:spPr>
          <a:xfrm>
            <a:off x="1331640" y="4546861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Per maggiori informazioni visitate </a:t>
            </a:r>
            <a:r>
              <a:rPr lang="it-IT" sz="1600" b="1" dirty="0" smtClean="0"/>
              <a:t>www.protezionecivilepomigliano.it</a:t>
            </a:r>
          </a:p>
        </p:txBody>
      </p:sp>
    </p:spTree>
    <p:extLst>
      <p:ext uri="{BB962C8B-B14F-4D97-AF65-F5344CB8AC3E}">
        <p14:creationId xmlns:p14="http://schemas.microsoft.com/office/powerpoint/2010/main" val="16543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2035</Words>
  <Application>Microsoft Office PowerPoint</Application>
  <PresentationFormat>Presentazione su schermo (4:3)</PresentationFormat>
  <Paragraphs>358</Paragraphs>
  <Slides>37</Slides>
  <Notes>37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9" baseType="lpstr">
      <vt:lpstr>Tema di Office</vt:lpstr>
      <vt:lpstr>Image</vt:lpstr>
      <vt:lpstr>Una Città Sicura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DPC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edarmini</dc:creator>
  <cp:lastModifiedBy>Enriico</cp:lastModifiedBy>
  <cp:revision>91</cp:revision>
  <dcterms:created xsi:type="dcterms:W3CDTF">2011-06-15T08:59:37Z</dcterms:created>
  <dcterms:modified xsi:type="dcterms:W3CDTF">2015-11-18T21:31:32Z</dcterms:modified>
</cp:coreProperties>
</file>