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75" r:id="rId3"/>
    <p:sldId id="346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7" r:id="rId29"/>
    <p:sldId id="350" r:id="rId3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Beneduce" initials="PB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1" autoAdjust="0"/>
    <p:restoredTop sz="94718" autoAdjust="0"/>
  </p:normalViewPr>
  <p:slideViewPr>
    <p:cSldViewPr>
      <p:cViewPr>
        <p:scale>
          <a:sx n="58" d="100"/>
          <a:sy n="58" d="100"/>
        </p:scale>
        <p:origin x="-73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0A878-3F3F-42E9-B303-B879DFAA225A}" type="doc">
      <dgm:prSet loTypeId="urn:microsoft.com/office/officeart/2005/8/layout/process2" loCatId="process" qsTypeId="urn:microsoft.com/office/officeart/2005/8/quickstyle/simple1#1" qsCatId="simple" csTypeId="urn:microsoft.com/office/officeart/2005/8/colors/accent1_2#1" csCatId="accent1" phldr="1"/>
      <dgm:spPr/>
    </dgm:pt>
    <dgm:pt modelId="{BCBC0613-4301-4861-B7F0-883944D14C36}">
      <dgm:prSet phldrT="[Testo]" custT="1"/>
      <dgm:spPr>
        <a:xfrm>
          <a:off x="0" y="1875857"/>
          <a:ext cx="8143932" cy="1248944"/>
        </a:xfrm>
        <a:solidFill>
          <a:srgbClr val="FFC000">
            <a:alpha val="4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25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B: richiede una risposta e risorse su scala provinciale o regionale, con provvedimenti ordinari - PROVINCIA/REGIONE</a:t>
          </a:r>
          <a:endParaRPr lang="it-IT" sz="25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  <a:ea typeface="+mn-ea"/>
            <a:cs typeface="+mn-cs"/>
          </a:endParaRPr>
        </a:p>
      </dgm:t>
    </dgm:pt>
    <dgm:pt modelId="{C5E3E33B-2935-4E87-AE75-AE24124379EC}" type="parTrans" cxnId="{B786BA61-47AD-4CD6-A6A0-2E94EC6F4E7A}">
      <dgm:prSet/>
      <dgm:spPr/>
      <dgm:t>
        <a:bodyPr/>
        <a:lstStyle/>
        <a:p>
          <a:endParaRPr lang="it-IT"/>
        </a:p>
      </dgm:t>
    </dgm:pt>
    <dgm:pt modelId="{FE7A56FE-0421-468D-B73C-9F40E054299A}" type="sibTrans" cxnId="{B786BA61-47AD-4CD6-A6A0-2E94EC6F4E7A}">
      <dgm:prSet/>
      <dgm:spPr>
        <a:xfrm rot="5400000">
          <a:off x="3837788" y="3156025"/>
          <a:ext cx="468354" cy="562024"/>
        </a:xfrm>
        <a:solidFill>
          <a:srgbClr val="BBE0E3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EFA38BD-8EB8-485A-BC5B-E06F5C23E054}">
      <dgm:prSet phldrT="[Testo]" custT="1"/>
      <dgm:spPr>
        <a:xfrm>
          <a:off x="0" y="3749274"/>
          <a:ext cx="8143932" cy="1248944"/>
        </a:xfrm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25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C: emergenza di rilievo nazionale che, per estensione e/o intensità, richiede l’intervento di mezzi e poteri straordinari - STATO/DIPARTIMENTO DELLA PROTEZIONE CIVILE</a:t>
          </a:r>
          <a:endParaRPr lang="it-IT" sz="25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  <a:ea typeface="+mn-ea"/>
            <a:cs typeface="+mn-cs"/>
          </a:endParaRPr>
        </a:p>
      </dgm:t>
    </dgm:pt>
    <dgm:pt modelId="{1DEC4127-5B86-4037-946D-B0A15E23BF98}" type="parTrans" cxnId="{FA21AA7E-569C-492C-882F-F4D454395F96}">
      <dgm:prSet/>
      <dgm:spPr/>
      <dgm:t>
        <a:bodyPr/>
        <a:lstStyle/>
        <a:p>
          <a:endParaRPr lang="it-IT"/>
        </a:p>
      </dgm:t>
    </dgm:pt>
    <dgm:pt modelId="{8B8DC04D-0F96-4089-A4AF-30C2985210B6}" type="sibTrans" cxnId="{FA21AA7E-569C-492C-882F-F4D454395F96}">
      <dgm:prSet/>
      <dgm:spPr/>
      <dgm:t>
        <a:bodyPr/>
        <a:lstStyle/>
        <a:p>
          <a:endParaRPr lang="it-IT"/>
        </a:p>
      </dgm:t>
    </dgm:pt>
    <dgm:pt modelId="{85D8F754-474C-4485-AC05-DBFA9AEA4D90}">
      <dgm:prSet phldrT="[Testo]" custT="1"/>
      <dgm:spPr>
        <a:xfrm>
          <a:off x="0" y="0"/>
          <a:ext cx="8069632" cy="1248944"/>
        </a:xfrm>
        <a:solidFill>
          <a:srgbClr val="FF7C8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it-IT" sz="25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A: si riferisce alle emergenze locali, gestibili su scala comunale in via ordinaria - COMUNE</a:t>
          </a:r>
        </a:p>
      </dgm:t>
    </dgm:pt>
    <dgm:pt modelId="{835E22BA-D673-4B75-8534-5FB7E8CEC008}" type="sibTrans" cxnId="{5DF8A066-E8B3-4C25-8416-453F529B8DB2}">
      <dgm:prSet/>
      <dgm:spPr>
        <a:xfrm rot="5331927">
          <a:off x="3818252" y="1281388"/>
          <a:ext cx="470277" cy="562024"/>
        </a:xfrm>
        <a:solidFill>
          <a:srgbClr val="BBE0E3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it-IT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A8D996F-2804-4E55-8CE5-CBDF2BA868E8}" type="parTrans" cxnId="{5DF8A066-E8B3-4C25-8416-453F529B8DB2}">
      <dgm:prSet/>
      <dgm:spPr/>
      <dgm:t>
        <a:bodyPr/>
        <a:lstStyle/>
        <a:p>
          <a:endParaRPr lang="it-IT"/>
        </a:p>
      </dgm:t>
    </dgm:pt>
    <dgm:pt modelId="{5C008362-369D-40E9-BA5C-B5C9580EA12D}" type="pres">
      <dgm:prSet presAssocID="{3300A878-3F3F-42E9-B303-B879DFAA225A}" presName="linearFlow" presStyleCnt="0">
        <dgm:presLayoutVars>
          <dgm:resizeHandles val="exact"/>
        </dgm:presLayoutVars>
      </dgm:prSet>
      <dgm:spPr/>
    </dgm:pt>
    <dgm:pt modelId="{54AD65C1-78CD-4504-9487-66E98A50BF28}" type="pres">
      <dgm:prSet presAssocID="{85D8F754-474C-4485-AC05-DBFA9AEA4D90}" presName="node" presStyleLbl="node1" presStyleIdx="0" presStyleCnt="3" custScaleX="169865" custLinFactY="-24554" custLinFactNeighborX="-2286" custLinFactNeighborY="-10000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it-IT"/>
        </a:p>
      </dgm:t>
    </dgm:pt>
    <dgm:pt modelId="{DAB9A9EC-61BF-4F7E-A31F-1DC6D88A4ECF}" type="pres">
      <dgm:prSet presAssocID="{835E22BA-D673-4B75-8534-5FB7E8CEC008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it-IT"/>
        </a:p>
      </dgm:t>
    </dgm:pt>
    <dgm:pt modelId="{47C372DF-1B50-443E-8329-F62A911C381A}" type="pres">
      <dgm:prSet presAssocID="{835E22BA-D673-4B75-8534-5FB7E8CEC008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63AFA135-D42B-4088-B12B-9EF0B015C0DE}" type="pres">
      <dgm:prSet presAssocID="{BCBC0613-4301-4861-B7F0-883944D14C36}" presName="node" presStyleLbl="node1" presStyleIdx="1" presStyleCnt="3" custScaleX="17142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it-IT"/>
        </a:p>
      </dgm:t>
    </dgm:pt>
    <dgm:pt modelId="{746C3E69-E6F7-4749-B282-DDE3FE81630E}" type="pres">
      <dgm:prSet presAssocID="{FE7A56FE-0421-468D-B73C-9F40E054299A}" presName="sibTrans" presStyleLbl="sibTrans2D1" presStyleIdx="1" presStyleCnt="2" custFlipHor="1" custScaleX="86238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it-IT"/>
        </a:p>
      </dgm:t>
    </dgm:pt>
    <dgm:pt modelId="{3F86E15B-E1CE-43B3-949A-6BB895DB2AC2}" type="pres">
      <dgm:prSet presAssocID="{FE7A56FE-0421-468D-B73C-9F40E054299A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30036635-7127-4B2C-8BC2-798567121181}" type="pres">
      <dgm:prSet presAssocID="{7EFA38BD-8EB8-485A-BC5B-E06F5C23E054}" presName="node" presStyleLbl="node1" presStyleIdx="2" presStyleCnt="3" custScaleX="171429" custScaleY="14184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it-IT"/>
        </a:p>
      </dgm:t>
    </dgm:pt>
  </dgm:ptLst>
  <dgm:cxnLst>
    <dgm:cxn modelId="{B786BA61-47AD-4CD6-A6A0-2E94EC6F4E7A}" srcId="{3300A878-3F3F-42E9-B303-B879DFAA225A}" destId="{BCBC0613-4301-4861-B7F0-883944D14C36}" srcOrd="1" destOrd="0" parTransId="{C5E3E33B-2935-4E87-AE75-AE24124379EC}" sibTransId="{FE7A56FE-0421-468D-B73C-9F40E054299A}"/>
    <dgm:cxn modelId="{09C2BE15-E9D2-4A65-8D5B-F879A4D72CB3}" type="presOf" srcId="{FE7A56FE-0421-468D-B73C-9F40E054299A}" destId="{746C3E69-E6F7-4749-B282-DDE3FE81630E}" srcOrd="0" destOrd="0" presId="urn:microsoft.com/office/officeart/2005/8/layout/process2"/>
    <dgm:cxn modelId="{CB5E00B6-903D-4064-9DB0-9F32C49654A7}" type="presOf" srcId="{835E22BA-D673-4B75-8534-5FB7E8CEC008}" destId="{DAB9A9EC-61BF-4F7E-A31F-1DC6D88A4ECF}" srcOrd="0" destOrd="0" presId="urn:microsoft.com/office/officeart/2005/8/layout/process2"/>
    <dgm:cxn modelId="{21114AE0-BC15-422D-B4FE-C413095C53A5}" type="presOf" srcId="{BCBC0613-4301-4861-B7F0-883944D14C36}" destId="{63AFA135-D42B-4088-B12B-9EF0B015C0DE}" srcOrd="0" destOrd="0" presId="urn:microsoft.com/office/officeart/2005/8/layout/process2"/>
    <dgm:cxn modelId="{785DB1BA-86EF-41D7-B5F6-513DD7B9B14E}" type="presOf" srcId="{FE7A56FE-0421-468D-B73C-9F40E054299A}" destId="{3F86E15B-E1CE-43B3-949A-6BB895DB2AC2}" srcOrd="1" destOrd="0" presId="urn:microsoft.com/office/officeart/2005/8/layout/process2"/>
    <dgm:cxn modelId="{FA21AA7E-569C-492C-882F-F4D454395F96}" srcId="{3300A878-3F3F-42E9-B303-B879DFAA225A}" destId="{7EFA38BD-8EB8-485A-BC5B-E06F5C23E054}" srcOrd="2" destOrd="0" parTransId="{1DEC4127-5B86-4037-946D-B0A15E23BF98}" sibTransId="{8B8DC04D-0F96-4089-A4AF-30C2985210B6}"/>
    <dgm:cxn modelId="{2A5F4679-ED96-42B8-9F92-A8E9D37B48E2}" type="presOf" srcId="{85D8F754-474C-4485-AC05-DBFA9AEA4D90}" destId="{54AD65C1-78CD-4504-9487-66E98A50BF28}" srcOrd="0" destOrd="0" presId="urn:microsoft.com/office/officeart/2005/8/layout/process2"/>
    <dgm:cxn modelId="{5DF8A066-E8B3-4C25-8416-453F529B8DB2}" srcId="{3300A878-3F3F-42E9-B303-B879DFAA225A}" destId="{85D8F754-474C-4485-AC05-DBFA9AEA4D90}" srcOrd="0" destOrd="0" parTransId="{2A8D996F-2804-4E55-8CE5-CBDF2BA868E8}" sibTransId="{835E22BA-D673-4B75-8534-5FB7E8CEC008}"/>
    <dgm:cxn modelId="{5A2767F9-F30C-4901-B1B0-69C033328E50}" type="presOf" srcId="{3300A878-3F3F-42E9-B303-B879DFAA225A}" destId="{5C008362-369D-40E9-BA5C-B5C9580EA12D}" srcOrd="0" destOrd="0" presId="urn:microsoft.com/office/officeart/2005/8/layout/process2"/>
    <dgm:cxn modelId="{F29EE426-D74C-4172-851A-2D49F8A8D1C3}" type="presOf" srcId="{835E22BA-D673-4B75-8534-5FB7E8CEC008}" destId="{47C372DF-1B50-443E-8329-F62A911C381A}" srcOrd="1" destOrd="0" presId="urn:microsoft.com/office/officeart/2005/8/layout/process2"/>
    <dgm:cxn modelId="{3415AB1B-8F94-4406-A316-19C8FD4B29FE}" type="presOf" srcId="{7EFA38BD-8EB8-485A-BC5B-E06F5C23E054}" destId="{30036635-7127-4B2C-8BC2-798567121181}" srcOrd="0" destOrd="0" presId="urn:microsoft.com/office/officeart/2005/8/layout/process2"/>
    <dgm:cxn modelId="{897D4ADD-47B7-4571-8E1D-321A005D131A}" type="presParOf" srcId="{5C008362-369D-40E9-BA5C-B5C9580EA12D}" destId="{54AD65C1-78CD-4504-9487-66E98A50BF28}" srcOrd="0" destOrd="0" presId="urn:microsoft.com/office/officeart/2005/8/layout/process2"/>
    <dgm:cxn modelId="{0C51B0BB-5348-4F93-8EF5-E19CCA9B7604}" type="presParOf" srcId="{5C008362-369D-40E9-BA5C-B5C9580EA12D}" destId="{DAB9A9EC-61BF-4F7E-A31F-1DC6D88A4ECF}" srcOrd="1" destOrd="0" presId="urn:microsoft.com/office/officeart/2005/8/layout/process2"/>
    <dgm:cxn modelId="{F81EC406-CAE7-4880-8F3C-C3A08C9ADFD8}" type="presParOf" srcId="{DAB9A9EC-61BF-4F7E-A31F-1DC6D88A4ECF}" destId="{47C372DF-1B50-443E-8329-F62A911C381A}" srcOrd="0" destOrd="0" presId="urn:microsoft.com/office/officeart/2005/8/layout/process2"/>
    <dgm:cxn modelId="{65DAAFDC-6CBB-42CC-B356-7D79FE38C241}" type="presParOf" srcId="{5C008362-369D-40E9-BA5C-B5C9580EA12D}" destId="{63AFA135-D42B-4088-B12B-9EF0B015C0DE}" srcOrd="2" destOrd="0" presId="urn:microsoft.com/office/officeart/2005/8/layout/process2"/>
    <dgm:cxn modelId="{5A5343D5-2617-445C-931D-FE52590F4BDC}" type="presParOf" srcId="{5C008362-369D-40E9-BA5C-B5C9580EA12D}" destId="{746C3E69-E6F7-4749-B282-DDE3FE81630E}" srcOrd="3" destOrd="0" presId="urn:microsoft.com/office/officeart/2005/8/layout/process2"/>
    <dgm:cxn modelId="{41597683-2D76-475F-8E49-C4573EA9F232}" type="presParOf" srcId="{746C3E69-E6F7-4749-B282-DDE3FE81630E}" destId="{3F86E15B-E1CE-43B3-949A-6BB895DB2AC2}" srcOrd="0" destOrd="0" presId="urn:microsoft.com/office/officeart/2005/8/layout/process2"/>
    <dgm:cxn modelId="{58ABA5A7-8BDC-4D6E-8866-E2FAC393C1E0}" type="presParOf" srcId="{5C008362-369D-40E9-BA5C-B5C9580EA12D}" destId="{30036635-7127-4B2C-8BC2-798567121181}" srcOrd="4" destOrd="0" presId="urn:microsoft.com/office/officeart/2005/8/layout/process2"/>
  </dgm:cxnLst>
  <dgm:bg>
    <a:gradFill flip="none" rotWithShape="1">
      <a:gsLst>
        <a:gs pos="26000">
          <a:srgbClr val="CC99FF">
            <a:alpha val="48000"/>
          </a:srgbClr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5400000" scaled="1"/>
      <a:tileRect/>
    </a:gra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71589-68E4-4F1C-B85A-1C573C58C7F5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it-IT"/>
        </a:p>
      </dgm:t>
    </dgm:pt>
    <dgm:pt modelId="{C5C536BE-8580-48F5-BFEA-31159CED51FD}">
      <dgm:prSet phldrT="[Testo]" custT="1"/>
      <dgm:spPr>
        <a:solidFill>
          <a:srgbClr val="FFC000"/>
        </a:solidFill>
      </dgm:spPr>
      <dgm:t>
        <a:bodyPr/>
        <a:lstStyle/>
        <a:p>
          <a:r>
            <a:rPr lang="it-IT" sz="2000" dirty="0" smtClean="0">
              <a:solidFill>
                <a:schemeClr val="tx1"/>
              </a:solidFill>
              <a:latin typeface="Comic Sans MS" pitchFamily="66" charset="0"/>
            </a:rPr>
            <a:t>Stato</a:t>
          </a:r>
          <a:endParaRPr lang="it-IT" sz="2000" dirty="0">
            <a:solidFill>
              <a:schemeClr val="tx1"/>
            </a:solidFill>
            <a:latin typeface="Comic Sans MS" pitchFamily="66" charset="0"/>
          </a:endParaRPr>
        </a:p>
      </dgm:t>
    </dgm:pt>
    <dgm:pt modelId="{884AFD21-2D75-4535-BF23-0C9D46475B65}" type="parTrans" cxnId="{99AF07E5-4F5B-45A6-A101-F4AE450A5F73}">
      <dgm:prSet/>
      <dgm:spPr/>
      <dgm:t>
        <a:bodyPr/>
        <a:lstStyle/>
        <a:p>
          <a:endParaRPr lang="it-IT" sz="2400"/>
        </a:p>
      </dgm:t>
    </dgm:pt>
    <dgm:pt modelId="{F7AEA1EC-013E-498A-B428-2D2EA5CF6172}" type="sibTrans" cxnId="{99AF07E5-4F5B-45A6-A101-F4AE450A5F73}">
      <dgm:prSet/>
      <dgm:spPr/>
      <dgm:t>
        <a:bodyPr/>
        <a:lstStyle/>
        <a:p>
          <a:endParaRPr lang="it-IT" sz="2400"/>
        </a:p>
      </dgm:t>
    </dgm:pt>
    <dgm:pt modelId="{F64D61AF-5876-4186-9653-5628775285AE}">
      <dgm:prSet phldrT="[Testo]" custT="1"/>
      <dgm:spPr>
        <a:solidFill>
          <a:srgbClr val="92D050"/>
        </a:solidFill>
      </dgm:spPr>
      <dgm:t>
        <a:bodyPr/>
        <a:lstStyle/>
        <a:p>
          <a:r>
            <a:rPr lang="it-IT" sz="2000" dirty="0" smtClean="0">
              <a:solidFill>
                <a:schemeClr val="tx1"/>
              </a:solidFill>
              <a:latin typeface="Comic Sans MS" pitchFamily="66" charset="0"/>
            </a:rPr>
            <a:t>Regione</a:t>
          </a:r>
          <a:endParaRPr lang="it-IT" sz="2000" dirty="0">
            <a:solidFill>
              <a:schemeClr val="tx1"/>
            </a:solidFill>
            <a:latin typeface="Comic Sans MS" pitchFamily="66" charset="0"/>
          </a:endParaRPr>
        </a:p>
      </dgm:t>
    </dgm:pt>
    <dgm:pt modelId="{77EFC23D-97AA-4995-865D-89B3727623B5}" type="parTrans" cxnId="{F8C13B04-AE13-4531-84B9-1A7847DA27CB}">
      <dgm:prSet/>
      <dgm:spPr/>
      <dgm:t>
        <a:bodyPr/>
        <a:lstStyle/>
        <a:p>
          <a:endParaRPr lang="it-IT" sz="2400"/>
        </a:p>
      </dgm:t>
    </dgm:pt>
    <dgm:pt modelId="{324D903C-9481-401F-A05A-A16357598F70}" type="sibTrans" cxnId="{F8C13B04-AE13-4531-84B9-1A7847DA27CB}">
      <dgm:prSet/>
      <dgm:spPr/>
      <dgm:t>
        <a:bodyPr/>
        <a:lstStyle/>
        <a:p>
          <a:endParaRPr lang="it-IT" sz="2400"/>
        </a:p>
      </dgm:t>
    </dgm:pt>
    <dgm:pt modelId="{6A9CBC9E-7695-4B52-AEB7-0F0DB630C206}">
      <dgm:prSet phldrT="[Testo]" custT="1"/>
      <dgm:spPr>
        <a:solidFill>
          <a:srgbClr val="CC99FF"/>
        </a:solidFill>
      </dgm:spPr>
      <dgm:t>
        <a:bodyPr/>
        <a:lstStyle/>
        <a:p>
          <a:r>
            <a:rPr lang="it-IT" sz="2000" dirty="0" smtClean="0">
              <a:solidFill>
                <a:schemeClr val="tx1"/>
              </a:solidFill>
              <a:latin typeface="Comic Sans MS" pitchFamily="66" charset="0"/>
            </a:rPr>
            <a:t>Provincia</a:t>
          </a:r>
          <a:endParaRPr lang="it-IT" sz="2000" dirty="0">
            <a:solidFill>
              <a:schemeClr val="tx1"/>
            </a:solidFill>
            <a:latin typeface="Comic Sans MS" pitchFamily="66" charset="0"/>
          </a:endParaRPr>
        </a:p>
      </dgm:t>
    </dgm:pt>
    <dgm:pt modelId="{F173C059-1322-40C2-8A08-D004B3A662D6}" type="parTrans" cxnId="{D583FBEB-DD0A-41ED-9C56-040D481DE070}">
      <dgm:prSet/>
      <dgm:spPr/>
      <dgm:t>
        <a:bodyPr/>
        <a:lstStyle/>
        <a:p>
          <a:endParaRPr lang="it-IT" sz="2400"/>
        </a:p>
      </dgm:t>
    </dgm:pt>
    <dgm:pt modelId="{9FAEA164-3A4A-4834-98D3-6CD7D76559A9}" type="sibTrans" cxnId="{D583FBEB-DD0A-41ED-9C56-040D481DE070}">
      <dgm:prSet/>
      <dgm:spPr/>
      <dgm:t>
        <a:bodyPr/>
        <a:lstStyle/>
        <a:p>
          <a:endParaRPr lang="it-IT" sz="2400"/>
        </a:p>
      </dgm:t>
    </dgm:pt>
    <dgm:pt modelId="{C98D1EAC-C0D7-4CCE-A679-6CDA9EACED89}">
      <dgm:prSet phldrT="[Testo]" custT="1"/>
      <dgm:spPr>
        <a:solidFill>
          <a:schemeClr val="accent1">
            <a:lumMod val="90000"/>
          </a:schemeClr>
        </a:solidFill>
      </dgm:spPr>
      <dgm:t>
        <a:bodyPr/>
        <a:lstStyle/>
        <a:p>
          <a:r>
            <a:rPr lang="it-IT" sz="2000" dirty="0" smtClean="0">
              <a:solidFill>
                <a:schemeClr val="tx1"/>
              </a:solidFill>
              <a:latin typeface="Comic Sans MS" pitchFamily="66" charset="0"/>
            </a:rPr>
            <a:t>Comune</a:t>
          </a:r>
          <a:endParaRPr lang="it-IT" sz="2000" dirty="0">
            <a:solidFill>
              <a:schemeClr val="tx1"/>
            </a:solidFill>
            <a:latin typeface="Comic Sans MS" pitchFamily="66" charset="0"/>
          </a:endParaRPr>
        </a:p>
      </dgm:t>
    </dgm:pt>
    <dgm:pt modelId="{E1705F28-4D2B-4ACB-86A2-D01BE86E1D8A}" type="parTrans" cxnId="{3C028C38-D0EF-4DB9-9A78-68C83CCF6F58}">
      <dgm:prSet/>
      <dgm:spPr/>
      <dgm:t>
        <a:bodyPr/>
        <a:lstStyle/>
        <a:p>
          <a:endParaRPr lang="it-IT" sz="2400"/>
        </a:p>
      </dgm:t>
    </dgm:pt>
    <dgm:pt modelId="{6A1BBD28-2E2B-4D33-B652-C9F235AA5806}" type="sibTrans" cxnId="{3C028C38-D0EF-4DB9-9A78-68C83CCF6F58}">
      <dgm:prSet/>
      <dgm:spPr/>
      <dgm:t>
        <a:bodyPr/>
        <a:lstStyle/>
        <a:p>
          <a:endParaRPr lang="it-IT" sz="2400"/>
        </a:p>
      </dgm:t>
    </dgm:pt>
    <dgm:pt modelId="{32C41F55-88CD-45FC-9C4D-32D718F3D8D8}" type="pres">
      <dgm:prSet presAssocID="{E6071589-68E4-4F1C-B85A-1C573C58C7F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D74A651-E5FE-4F06-92DF-8A5569A968AC}" type="pres">
      <dgm:prSet presAssocID="{E6071589-68E4-4F1C-B85A-1C573C58C7F5}" presName="comp1" presStyleCnt="0"/>
      <dgm:spPr/>
    </dgm:pt>
    <dgm:pt modelId="{C0495763-1230-4FD0-98D5-2944B09933BC}" type="pres">
      <dgm:prSet presAssocID="{E6071589-68E4-4F1C-B85A-1C573C58C7F5}" presName="circle1" presStyleLbl="node1" presStyleIdx="0" presStyleCnt="4"/>
      <dgm:spPr/>
      <dgm:t>
        <a:bodyPr/>
        <a:lstStyle/>
        <a:p>
          <a:endParaRPr lang="it-IT"/>
        </a:p>
      </dgm:t>
    </dgm:pt>
    <dgm:pt modelId="{0E7C3B14-F170-44D8-8019-6CF75289AB3B}" type="pres">
      <dgm:prSet presAssocID="{E6071589-68E4-4F1C-B85A-1C573C58C7F5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01F37DE-0218-4A5D-8E97-25A1DC4477C2}" type="pres">
      <dgm:prSet presAssocID="{E6071589-68E4-4F1C-B85A-1C573C58C7F5}" presName="comp2" presStyleCnt="0"/>
      <dgm:spPr/>
    </dgm:pt>
    <dgm:pt modelId="{4E2304B0-95E0-4498-866D-332C5EE73FD4}" type="pres">
      <dgm:prSet presAssocID="{E6071589-68E4-4F1C-B85A-1C573C58C7F5}" presName="circle2" presStyleLbl="node1" presStyleIdx="1" presStyleCnt="4" custScaleX="108398" custScaleY="102150"/>
      <dgm:spPr/>
      <dgm:t>
        <a:bodyPr/>
        <a:lstStyle/>
        <a:p>
          <a:endParaRPr lang="it-IT"/>
        </a:p>
      </dgm:t>
    </dgm:pt>
    <dgm:pt modelId="{AB51497F-E768-4136-A3A0-3F90C1E760B1}" type="pres">
      <dgm:prSet presAssocID="{E6071589-68E4-4F1C-B85A-1C573C58C7F5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9C0713-3FC8-4CDF-99EE-2B69107AA34C}" type="pres">
      <dgm:prSet presAssocID="{E6071589-68E4-4F1C-B85A-1C573C58C7F5}" presName="comp3" presStyleCnt="0"/>
      <dgm:spPr/>
    </dgm:pt>
    <dgm:pt modelId="{4BA0B81D-BF9E-49ED-81F1-898A4C4EA9E8}" type="pres">
      <dgm:prSet presAssocID="{E6071589-68E4-4F1C-B85A-1C573C58C7F5}" presName="circle3" presStyleLbl="node1" presStyleIdx="2" presStyleCnt="4" custScaleX="126952" custScaleY="97787"/>
      <dgm:spPr/>
      <dgm:t>
        <a:bodyPr/>
        <a:lstStyle/>
        <a:p>
          <a:endParaRPr lang="it-IT"/>
        </a:p>
      </dgm:t>
    </dgm:pt>
    <dgm:pt modelId="{426CFDA7-AFF7-47FE-BE4F-BF745B37CAC0}" type="pres">
      <dgm:prSet presAssocID="{E6071589-68E4-4F1C-B85A-1C573C58C7F5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1925B45-5C54-4223-B0BD-D3DCA150B9A5}" type="pres">
      <dgm:prSet presAssocID="{E6071589-68E4-4F1C-B85A-1C573C58C7F5}" presName="comp4" presStyleCnt="0"/>
      <dgm:spPr/>
    </dgm:pt>
    <dgm:pt modelId="{9F3CDBF5-4FEC-4E8A-9A6D-3DCE2783A3DA}" type="pres">
      <dgm:prSet presAssocID="{E6071589-68E4-4F1C-B85A-1C573C58C7F5}" presName="circle4" presStyleLbl="node1" presStyleIdx="3" presStyleCnt="4" custScaleX="117577" custLinFactNeighborX="-1269" custLinFactNeighborY="-1075"/>
      <dgm:spPr/>
      <dgm:t>
        <a:bodyPr/>
        <a:lstStyle/>
        <a:p>
          <a:endParaRPr lang="it-IT"/>
        </a:p>
      </dgm:t>
    </dgm:pt>
    <dgm:pt modelId="{3C29FFD5-5A9F-45AE-832E-87181177E9EF}" type="pres">
      <dgm:prSet presAssocID="{E6071589-68E4-4F1C-B85A-1C573C58C7F5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854F704-2835-4AAC-8A39-0D93B64057B4}" type="presOf" srcId="{C5C536BE-8580-48F5-BFEA-31159CED51FD}" destId="{C0495763-1230-4FD0-98D5-2944B09933BC}" srcOrd="0" destOrd="0" presId="urn:microsoft.com/office/officeart/2005/8/layout/venn2"/>
    <dgm:cxn modelId="{39B52ACE-424D-4527-91D7-368E8CB4741B}" type="presOf" srcId="{E6071589-68E4-4F1C-B85A-1C573C58C7F5}" destId="{32C41F55-88CD-45FC-9C4D-32D718F3D8D8}" srcOrd="0" destOrd="0" presId="urn:microsoft.com/office/officeart/2005/8/layout/venn2"/>
    <dgm:cxn modelId="{F8C13B04-AE13-4531-84B9-1A7847DA27CB}" srcId="{E6071589-68E4-4F1C-B85A-1C573C58C7F5}" destId="{F64D61AF-5876-4186-9653-5628775285AE}" srcOrd="1" destOrd="0" parTransId="{77EFC23D-97AA-4995-865D-89B3727623B5}" sibTransId="{324D903C-9481-401F-A05A-A16357598F70}"/>
    <dgm:cxn modelId="{006E8894-F3BC-4CCF-B9C9-C5A62A0B4165}" type="presOf" srcId="{F64D61AF-5876-4186-9653-5628775285AE}" destId="{AB51497F-E768-4136-A3A0-3F90C1E760B1}" srcOrd="1" destOrd="0" presId="urn:microsoft.com/office/officeart/2005/8/layout/venn2"/>
    <dgm:cxn modelId="{D583FBEB-DD0A-41ED-9C56-040D481DE070}" srcId="{E6071589-68E4-4F1C-B85A-1C573C58C7F5}" destId="{6A9CBC9E-7695-4B52-AEB7-0F0DB630C206}" srcOrd="2" destOrd="0" parTransId="{F173C059-1322-40C2-8A08-D004B3A662D6}" sibTransId="{9FAEA164-3A4A-4834-98D3-6CD7D76559A9}"/>
    <dgm:cxn modelId="{46D6AC6C-FDBA-4CD3-9391-39313A084DD1}" type="presOf" srcId="{6A9CBC9E-7695-4B52-AEB7-0F0DB630C206}" destId="{426CFDA7-AFF7-47FE-BE4F-BF745B37CAC0}" srcOrd="1" destOrd="0" presId="urn:microsoft.com/office/officeart/2005/8/layout/venn2"/>
    <dgm:cxn modelId="{148635B2-9761-4B34-B164-EE997E2A1CEF}" type="presOf" srcId="{C5C536BE-8580-48F5-BFEA-31159CED51FD}" destId="{0E7C3B14-F170-44D8-8019-6CF75289AB3B}" srcOrd="1" destOrd="0" presId="urn:microsoft.com/office/officeart/2005/8/layout/venn2"/>
    <dgm:cxn modelId="{5EA28F74-1E49-42A3-9916-FAE88AAFD6A6}" type="presOf" srcId="{C98D1EAC-C0D7-4CCE-A679-6CDA9EACED89}" destId="{9F3CDBF5-4FEC-4E8A-9A6D-3DCE2783A3DA}" srcOrd="0" destOrd="0" presId="urn:microsoft.com/office/officeart/2005/8/layout/venn2"/>
    <dgm:cxn modelId="{FAFF22DF-1F6F-4AD2-B88B-297F70319B48}" type="presOf" srcId="{C98D1EAC-C0D7-4CCE-A679-6CDA9EACED89}" destId="{3C29FFD5-5A9F-45AE-832E-87181177E9EF}" srcOrd="1" destOrd="0" presId="urn:microsoft.com/office/officeart/2005/8/layout/venn2"/>
    <dgm:cxn modelId="{3C028C38-D0EF-4DB9-9A78-68C83CCF6F58}" srcId="{E6071589-68E4-4F1C-B85A-1C573C58C7F5}" destId="{C98D1EAC-C0D7-4CCE-A679-6CDA9EACED89}" srcOrd="3" destOrd="0" parTransId="{E1705F28-4D2B-4ACB-86A2-D01BE86E1D8A}" sibTransId="{6A1BBD28-2E2B-4D33-B652-C9F235AA5806}"/>
    <dgm:cxn modelId="{99AF07E5-4F5B-45A6-A101-F4AE450A5F73}" srcId="{E6071589-68E4-4F1C-B85A-1C573C58C7F5}" destId="{C5C536BE-8580-48F5-BFEA-31159CED51FD}" srcOrd="0" destOrd="0" parTransId="{884AFD21-2D75-4535-BF23-0C9D46475B65}" sibTransId="{F7AEA1EC-013E-498A-B428-2D2EA5CF6172}"/>
    <dgm:cxn modelId="{EF1FB049-07CC-4FA4-AED4-B3A142C0FAFB}" type="presOf" srcId="{6A9CBC9E-7695-4B52-AEB7-0F0DB630C206}" destId="{4BA0B81D-BF9E-49ED-81F1-898A4C4EA9E8}" srcOrd="0" destOrd="0" presId="urn:microsoft.com/office/officeart/2005/8/layout/venn2"/>
    <dgm:cxn modelId="{D1E11B33-3164-495B-82DB-5E844F2E5151}" type="presOf" srcId="{F64D61AF-5876-4186-9653-5628775285AE}" destId="{4E2304B0-95E0-4498-866D-332C5EE73FD4}" srcOrd="0" destOrd="0" presId="urn:microsoft.com/office/officeart/2005/8/layout/venn2"/>
    <dgm:cxn modelId="{CC6AF3E2-4DEC-4B93-A799-2A40F3AF0581}" type="presParOf" srcId="{32C41F55-88CD-45FC-9C4D-32D718F3D8D8}" destId="{ED74A651-E5FE-4F06-92DF-8A5569A968AC}" srcOrd="0" destOrd="0" presId="urn:microsoft.com/office/officeart/2005/8/layout/venn2"/>
    <dgm:cxn modelId="{617B1541-992C-4C04-8FEF-7D387E95548A}" type="presParOf" srcId="{ED74A651-E5FE-4F06-92DF-8A5569A968AC}" destId="{C0495763-1230-4FD0-98D5-2944B09933BC}" srcOrd="0" destOrd="0" presId="urn:microsoft.com/office/officeart/2005/8/layout/venn2"/>
    <dgm:cxn modelId="{D67498B0-50D1-450A-955A-3025C6106D54}" type="presParOf" srcId="{ED74A651-E5FE-4F06-92DF-8A5569A968AC}" destId="{0E7C3B14-F170-44D8-8019-6CF75289AB3B}" srcOrd="1" destOrd="0" presId="urn:microsoft.com/office/officeart/2005/8/layout/venn2"/>
    <dgm:cxn modelId="{6A5E6D2F-B74F-4B8A-9D6C-50919ABFD425}" type="presParOf" srcId="{32C41F55-88CD-45FC-9C4D-32D718F3D8D8}" destId="{E01F37DE-0218-4A5D-8E97-25A1DC4477C2}" srcOrd="1" destOrd="0" presId="urn:microsoft.com/office/officeart/2005/8/layout/venn2"/>
    <dgm:cxn modelId="{8F198624-08EC-434F-BCE6-2B655357E88E}" type="presParOf" srcId="{E01F37DE-0218-4A5D-8E97-25A1DC4477C2}" destId="{4E2304B0-95E0-4498-866D-332C5EE73FD4}" srcOrd="0" destOrd="0" presId="urn:microsoft.com/office/officeart/2005/8/layout/venn2"/>
    <dgm:cxn modelId="{09BA7961-860E-4CF6-84E1-A0327B0B8084}" type="presParOf" srcId="{E01F37DE-0218-4A5D-8E97-25A1DC4477C2}" destId="{AB51497F-E768-4136-A3A0-3F90C1E760B1}" srcOrd="1" destOrd="0" presId="urn:microsoft.com/office/officeart/2005/8/layout/venn2"/>
    <dgm:cxn modelId="{954738AC-6130-4419-B6CC-BF49418FEA7A}" type="presParOf" srcId="{32C41F55-88CD-45FC-9C4D-32D718F3D8D8}" destId="{D89C0713-3FC8-4CDF-99EE-2B69107AA34C}" srcOrd="2" destOrd="0" presId="urn:microsoft.com/office/officeart/2005/8/layout/venn2"/>
    <dgm:cxn modelId="{6A963180-ECB3-438E-9EC6-6250B21C00B6}" type="presParOf" srcId="{D89C0713-3FC8-4CDF-99EE-2B69107AA34C}" destId="{4BA0B81D-BF9E-49ED-81F1-898A4C4EA9E8}" srcOrd="0" destOrd="0" presId="urn:microsoft.com/office/officeart/2005/8/layout/venn2"/>
    <dgm:cxn modelId="{F9087A51-2403-4AE5-9733-520E06027AA4}" type="presParOf" srcId="{D89C0713-3FC8-4CDF-99EE-2B69107AA34C}" destId="{426CFDA7-AFF7-47FE-BE4F-BF745B37CAC0}" srcOrd="1" destOrd="0" presId="urn:microsoft.com/office/officeart/2005/8/layout/venn2"/>
    <dgm:cxn modelId="{B8D7ED68-24FE-41FB-AB69-E43497DBD9ED}" type="presParOf" srcId="{32C41F55-88CD-45FC-9C4D-32D718F3D8D8}" destId="{81925B45-5C54-4223-B0BD-D3DCA150B9A5}" srcOrd="3" destOrd="0" presId="urn:microsoft.com/office/officeart/2005/8/layout/venn2"/>
    <dgm:cxn modelId="{1121D7B3-C9B2-467B-A458-EA484C36816C}" type="presParOf" srcId="{81925B45-5C54-4223-B0BD-D3DCA150B9A5}" destId="{9F3CDBF5-4FEC-4E8A-9A6D-3DCE2783A3DA}" srcOrd="0" destOrd="0" presId="urn:microsoft.com/office/officeart/2005/8/layout/venn2"/>
    <dgm:cxn modelId="{590242A4-BBFE-49F5-B4A1-E17F68FD6878}" type="presParOf" srcId="{81925B45-5C54-4223-B0BD-D3DCA150B9A5}" destId="{3C29FFD5-5A9F-45AE-832E-87181177E9E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AD65C1-78CD-4504-9487-66E98A50BF28}">
      <dsp:nvSpPr>
        <dsp:cNvPr id="0" name=""/>
        <dsp:cNvSpPr/>
      </dsp:nvSpPr>
      <dsp:spPr>
        <a:xfrm>
          <a:off x="127471" y="0"/>
          <a:ext cx="7682219" cy="1130635"/>
        </a:xfrm>
        <a:prstGeom prst="roundRect">
          <a:avLst>
            <a:gd name="adj" fmla="val 10000"/>
          </a:avLst>
        </a:prstGeom>
        <a:solidFill>
          <a:srgbClr val="FF7C8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A: si riferisce alle emergenze locali, gestibili su scala comunale in via ordinaria - COMUNE</a:t>
          </a:r>
        </a:p>
      </dsp:txBody>
      <dsp:txXfrm>
        <a:off x="160586" y="33115"/>
        <a:ext cx="7615989" cy="1064405"/>
      </dsp:txXfrm>
    </dsp:sp>
    <dsp:sp modelId="{DAB9A9EC-61BF-4F7E-A31F-1DC6D88A4ECF}">
      <dsp:nvSpPr>
        <dsp:cNvPr id="0" name=""/>
        <dsp:cNvSpPr/>
      </dsp:nvSpPr>
      <dsp:spPr>
        <a:xfrm rot="5191005">
          <a:off x="3806936" y="1160166"/>
          <a:ext cx="426673" cy="508786"/>
        </a:xfrm>
        <a:prstGeom prst="rightArrow">
          <a:avLst>
            <a:gd name="adj1" fmla="val 60000"/>
            <a:gd name="adj2" fmla="val 50000"/>
          </a:avLst>
        </a:prstGeom>
        <a:solidFill>
          <a:srgbClr val="BBE0E3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-5400000">
        <a:off x="3863749" y="1201340"/>
        <a:ext cx="305272" cy="298671"/>
      </dsp:txXfrm>
    </dsp:sp>
    <dsp:sp modelId="{63AFA135-D42B-4088-B12B-9EF0B015C0DE}">
      <dsp:nvSpPr>
        <dsp:cNvPr id="0" name=""/>
        <dsp:cNvSpPr/>
      </dsp:nvSpPr>
      <dsp:spPr>
        <a:xfrm>
          <a:off x="195490" y="1698482"/>
          <a:ext cx="7752951" cy="1130635"/>
        </a:xfrm>
        <a:prstGeom prst="roundRect">
          <a:avLst>
            <a:gd name="adj" fmla="val 10000"/>
          </a:avLst>
        </a:prstGeom>
        <a:solidFill>
          <a:srgbClr val="FFC000">
            <a:alpha val="4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B: richiede una risposta e risorse su scala provinciale o regionale, con provvedimenti ordinari - PROVINCIA/REGIONE</a:t>
          </a:r>
          <a:endParaRPr lang="it-IT" sz="25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  <a:ea typeface="+mn-ea"/>
            <a:cs typeface="+mn-cs"/>
          </a:endParaRPr>
        </a:p>
      </dsp:txBody>
      <dsp:txXfrm>
        <a:off x="228605" y="1731597"/>
        <a:ext cx="7686721" cy="1064405"/>
      </dsp:txXfrm>
    </dsp:sp>
    <dsp:sp modelId="{746C3E69-E6F7-4749-B282-DDE3FE81630E}">
      <dsp:nvSpPr>
        <dsp:cNvPr id="0" name=""/>
        <dsp:cNvSpPr/>
      </dsp:nvSpPr>
      <dsp:spPr>
        <a:xfrm rot="16200000" flipH="1">
          <a:off x="3889146" y="2857384"/>
          <a:ext cx="365639" cy="508786"/>
        </a:xfrm>
        <a:prstGeom prst="rightArrow">
          <a:avLst>
            <a:gd name="adj1" fmla="val 60000"/>
            <a:gd name="adj2" fmla="val 50000"/>
          </a:avLst>
        </a:prstGeom>
        <a:solidFill>
          <a:srgbClr val="BBE0E3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-5400000">
        <a:off x="3919330" y="2928957"/>
        <a:ext cx="305272" cy="255947"/>
      </dsp:txXfrm>
    </dsp:sp>
    <dsp:sp modelId="{30036635-7127-4B2C-8BC2-798567121181}">
      <dsp:nvSpPr>
        <dsp:cNvPr id="0" name=""/>
        <dsp:cNvSpPr/>
      </dsp:nvSpPr>
      <dsp:spPr>
        <a:xfrm>
          <a:off x="195490" y="3394436"/>
          <a:ext cx="7752951" cy="160369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n-ea"/>
              <a:cs typeface="+mn-cs"/>
            </a:rPr>
            <a:t>Emergenza di tipo C: emergenza di rilievo nazionale che, per estensione e/o intensità, richiede l’intervento di mezzi e poteri straordinari - STATO/DIPARTIMENTO DELLA PROTEZIONE CIVILE</a:t>
          </a:r>
          <a:endParaRPr lang="it-IT" sz="25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  <a:ea typeface="+mn-ea"/>
            <a:cs typeface="+mn-cs"/>
          </a:endParaRPr>
        </a:p>
      </dsp:txBody>
      <dsp:txXfrm>
        <a:off x="242461" y="3441407"/>
        <a:ext cx="7659009" cy="1509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95763-1230-4FD0-98D5-2944B09933BC}">
      <dsp:nvSpPr>
        <dsp:cNvPr id="0" name=""/>
        <dsp:cNvSpPr/>
      </dsp:nvSpPr>
      <dsp:spPr>
        <a:xfrm>
          <a:off x="1851818" y="-19461"/>
          <a:ext cx="4525963" cy="452596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tx1"/>
              </a:solidFill>
              <a:latin typeface="Comic Sans MS" pitchFamily="66" charset="0"/>
            </a:rPr>
            <a:t>Stato</a:t>
          </a:r>
          <a:endParaRPr lang="it-IT" sz="20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3482070" y="206836"/>
        <a:ext cx="1265459" cy="678894"/>
      </dsp:txXfrm>
    </dsp:sp>
    <dsp:sp modelId="{4E2304B0-95E0-4498-866D-332C5EE73FD4}">
      <dsp:nvSpPr>
        <dsp:cNvPr id="0" name=""/>
        <dsp:cNvSpPr/>
      </dsp:nvSpPr>
      <dsp:spPr>
        <a:xfrm>
          <a:off x="2152378" y="846807"/>
          <a:ext cx="3924842" cy="3698616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tx1"/>
              </a:solidFill>
              <a:latin typeface="Comic Sans MS" pitchFamily="66" charset="0"/>
            </a:rPr>
            <a:t>Regione</a:t>
          </a:r>
          <a:endParaRPr lang="it-IT" sz="20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3428933" y="1068724"/>
        <a:ext cx="1371732" cy="665751"/>
      </dsp:txXfrm>
    </dsp:sp>
    <dsp:sp modelId="{4BA0B81D-BF9E-49ED-81F1-898A4C4EA9E8}">
      <dsp:nvSpPr>
        <dsp:cNvPr id="0" name=""/>
        <dsp:cNvSpPr/>
      </dsp:nvSpPr>
      <dsp:spPr>
        <a:xfrm>
          <a:off x="2391059" y="1820971"/>
          <a:ext cx="3447480" cy="2655482"/>
        </a:xfrm>
        <a:prstGeom prst="ellipse">
          <a:avLst/>
        </a:prstGeom>
        <a:solidFill>
          <a:srgbClr val="CC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tx1"/>
              </a:solidFill>
              <a:latin typeface="Comic Sans MS" pitchFamily="66" charset="0"/>
            </a:rPr>
            <a:t>Provincia</a:t>
          </a:r>
          <a:endParaRPr lang="it-IT" sz="20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3311537" y="2020132"/>
        <a:ext cx="1606525" cy="597483"/>
      </dsp:txXfrm>
    </dsp:sp>
    <dsp:sp modelId="{9F3CDBF5-4FEC-4E8A-9A6D-3DCE2783A3DA}">
      <dsp:nvSpPr>
        <dsp:cNvPr id="0" name=""/>
        <dsp:cNvSpPr/>
      </dsp:nvSpPr>
      <dsp:spPr>
        <a:xfrm>
          <a:off x="3027527" y="2676654"/>
          <a:ext cx="2128596" cy="1810385"/>
        </a:xfrm>
        <a:prstGeom prst="ellipse">
          <a:avLst/>
        </a:prstGeom>
        <a:solidFill>
          <a:schemeClr val="accent1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solidFill>
                <a:schemeClr val="tx1"/>
              </a:solidFill>
              <a:latin typeface="Comic Sans MS" pitchFamily="66" charset="0"/>
            </a:rPr>
            <a:t>Comune</a:t>
          </a:r>
          <a:endParaRPr lang="it-IT" sz="20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3339253" y="3129250"/>
        <a:ext cx="1505145" cy="905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82FB9-33EB-4FF4-AEAD-19D0B53482B6}" type="datetime1">
              <a:rPr lang="it-IT" smtClean="0"/>
              <a:pPr/>
              <a:t>18/11/2015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D2C3B-6775-4618-A809-0E9522C236A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362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72F3B68-611C-47A0-926F-C00BF498EA34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FF5CA-CA96-4E50-9F4A-B47EE7493FE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52255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96111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644808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0D98-4F94-4CF5-A23E-11DF9BF885BD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D4A5D-BA6B-4894-8EB6-10D0CE59AB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36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BCAA4-8C27-45F2-9EA7-A48E532F723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0580-93D9-42D5-A259-FBC1B36C67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39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43954-4714-485B-9542-693F386228E3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285BC-3557-4D26-B0EB-37E33969A05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137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3B05-3013-4E3A-B1C1-657F48D9A01A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9BA5E-B9E7-4E15-99FE-FFCF8E60E2E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7862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2664-836D-48B4-AC08-948062110A55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4840B-D0FB-4A77-AA15-2D91C4DAB9F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922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B6FF-6271-4AF2-BEBC-09F1D88830A7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C0B11-EE21-4DBE-B6A9-2E1F6894C1B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38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AB97C-97B4-481A-AC76-AB57D60277DE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B8589-BB51-4FED-86D4-B6D620931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51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D875-4BAE-457A-8544-9B5D45511920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8E07A-A5CA-49AE-BD07-BD43831EACF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751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88D7-7BFA-4DCC-93E7-E797D36D64D3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B1792-AEE6-495E-AC8C-DCF7AEC87F6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0101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9D646-336D-4223-ABD4-669313FCEAD3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D1E10-4AF3-4319-84AF-DBD959CF071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5624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208F-8BA5-4E59-B8C3-95A014AD7E1D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2504A-7AB0-4ADC-9E46-D58A1BADAC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91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118238-1E73-4445-88E4-3F1FD4B97A38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E176727-90F0-4686-B148-CFC9C988AAC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jpeg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2.wmf"/><Relationship Id="rId5" Type="http://schemas.openxmlformats.org/officeDocument/2006/relationships/image" Target="../media/image8.png"/><Relationship Id="rId10" Type="http://schemas.openxmlformats.org/officeDocument/2006/relationships/image" Target="../media/image21.wmf"/><Relationship Id="rId4" Type="http://schemas.openxmlformats.org/officeDocument/2006/relationships/image" Target="../media/image7.jpeg"/><Relationship Id="rId9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6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6.jpeg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8.jpeg"/><Relationship Id="rId4" Type="http://schemas.openxmlformats.org/officeDocument/2006/relationships/image" Target="../media/image7.jpeg"/><Relationship Id="rId9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6.jpe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6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38.jpeg"/><Relationship Id="rId4" Type="http://schemas.openxmlformats.org/officeDocument/2006/relationships/image" Target="../media/image7.jpeg"/><Relationship Id="rId9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49.wmf"/><Relationship Id="rId3" Type="http://schemas.openxmlformats.org/officeDocument/2006/relationships/image" Target="../media/image6.jpeg"/><Relationship Id="rId7" Type="http://schemas.openxmlformats.org/officeDocument/2006/relationships/image" Target="../media/image43.jpeg"/><Relationship Id="rId12" Type="http://schemas.openxmlformats.org/officeDocument/2006/relationships/image" Target="../media/image48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7.jpeg"/><Relationship Id="rId5" Type="http://schemas.openxmlformats.org/officeDocument/2006/relationships/image" Target="../media/image8.png"/><Relationship Id="rId10" Type="http://schemas.openxmlformats.org/officeDocument/2006/relationships/image" Target="../media/image46.jpeg"/><Relationship Id="rId4" Type="http://schemas.openxmlformats.org/officeDocument/2006/relationships/image" Target="../media/image7.jpeg"/><Relationship Id="rId9" Type="http://schemas.openxmlformats.org/officeDocument/2006/relationships/image" Target="../media/image4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diagramDrawing" Target="../diagrams/drawing1.xml"/><Relationship Id="rId5" Type="http://schemas.openxmlformats.org/officeDocument/2006/relationships/image" Target="../media/image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jpeg"/><Relationship Id="rId9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52.png"/><Relationship Id="rId3" Type="http://schemas.openxmlformats.org/officeDocument/2006/relationships/image" Target="../media/image6.jpeg"/><Relationship Id="rId7" Type="http://schemas.openxmlformats.org/officeDocument/2006/relationships/diagramData" Target="../diagrams/data2.xml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diagramDrawing" Target="../diagrams/drawing2.xml"/><Relationship Id="rId5" Type="http://schemas.openxmlformats.org/officeDocument/2006/relationships/image" Target="../media/image8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7.jpeg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6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6.jpeg"/><Relationship Id="rId7" Type="http://schemas.openxmlformats.org/officeDocument/2006/relationships/hyperlink" Target="http://www.sambenedettoggi.it/wp-content/uploads/2008/11/nuclear_simpsons%20%5b400x300%5d.jp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6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67.png"/><Relationship Id="rId4" Type="http://schemas.openxmlformats.org/officeDocument/2006/relationships/image" Target="../media/image6.jpe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it-I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Città Sicura</a:t>
            </a:r>
            <a:endParaRPr lang="it-I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62827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Il nuovo Piano di Protezione Civile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della Città di </a:t>
            </a:r>
            <a:r>
              <a:rPr lang="it-IT" dirty="0" err="1" smtClean="0">
                <a:solidFill>
                  <a:schemeClr val="bg1"/>
                </a:solidFill>
              </a:rPr>
              <a:t>Pomigliano</a:t>
            </a:r>
            <a:r>
              <a:rPr lang="it-IT" dirty="0" smtClean="0">
                <a:solidFill>
                  <a:schemeClr val="bg1"/>
                </a:solidFill>
              </a:rPr>
              <a:t> d’Arco</a:t>
            </a:r>
          </a:p>
          <a:p>
            <a:r>
              <a:rPr lang="it-IT" sz="2400" dirty="0" smtClean="0">
                <a:solidFill>
                  <a:schemeClr val="bg1"/>
                </a:solidFill>
              </a:rPr>
              <a:t>Per scuole medie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51028-DD22-44B5-8338-7359B1ECAF79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648072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</a:t>
            </a:fld>
            <a:endParaRPr lang="it-IT" alt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r="61174"/>
          <a:stretch/>
        </p:blipFill>
        <p:spPr>
          <a:xfrm>
            <a:off x="7244518" y="4942050"/>
            <a:ext cx="1433317" cy="139349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0"/>
          <a:stretch/>
        </p:blipFill>
        <p:spPr>
          <a:xfrm>
            <a:off x="145060" y="5099541"/>
            <a:ext cx="2988332" cy="11201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/>
          <a:stretch/>
        </p:blipFill>
        <p:spPr>
          <a:xfrm>
            <a:off x="3490501" y="5215427"/>
            <a:ext cx="721949" cy="112012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919" y="1662511"/>
            <a:ext cx="1592161" cy="159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34"/>
          <p:cNvSpPr txBox="1">
            <a:spLocks noChangeArrowheads="1"/>
          </p:cNvSpPr>
          <p:nvPr/>
        </p:nvSpPr>
        <p:spPr bwMode="auto">
          <a:xfrm>
            <a:off x="357188" y="1916832"/>
            <a:ext cx="7643812" cy="306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Sistema di Protezione Civile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Attività di Prevenzione, Previsione, Soccorso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Emergenze e Rischi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Nuovo Piano Comunale di Protezione Civile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3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2107" name="CasellaDiTesto 2106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Sottotitolo 3"/>
          <p:cNvSpPr>
            <a:spLocks noGrp="1"/>
          </p:cNvSpPr>
          <p:nvPr>
            <p:ph type="subTitle" idx="1"/>
          </p:nvPr>
        </p:nvSpPr>
        <p:spPr>
          <a:xfrm>
            <a:off x="571500" y="2500313"/>
            <a:ext cx="8072438" cy="3857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it-IT" sz="2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“Con il termine protezione civile si intendono </a:t>
            </a: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 </a:t>
            </a:r>
            <a:r>
              <a:rPr lang="it-IT" sz="2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attività messe in campo dallo Stato per tutelare l’integrità della vita, i beni, gli insediamenti e l’ambiente dai danni o dal pericolo di danni derivanti da calamità naturali, da catastrofi e da altri eventi calamitosi” </a:t>
            </a:r>
          </a:p>
          <a:p>
            <a:pPr eaLnBrk="1" hangingPunct="1">
              <a:defRPr/>
            </a:pP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(Legge 225/92)</a:t>
            </a:r>
            <a:endParaRPr lang="it-IT" sz="2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4353332" y="1668289"/>
            <a:ext cx="269875" cy="714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827584" y="1009584"/>
            <a:ext cx="7719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3600" dirty="0" smtClean="0">
                <a:latin typeface="Arial Narrow" pitchFamily="34" charset="0"/>
              </a:rPr>
              <a:t>Che cos’è la Protezione Civile?</a:t>
            </a:r>
            <a:endParaRPr lang="it-IT" sz="3600" dirty="0"/>
          </a:p>
        </p:txBody>
      </p:sp>
      <p:sp>
        <p:nvSpPr>
          <p:cNvPr id="4" name="Rettangolo 3"/>
          <p:cNvSpPr/>
          <p:nvPr/>
        </p:nvSpPr>
        <p:spPr>
          <a:xfrm>
            <a:off x="95435" y="506869"/>
            <a:ext cx="3379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/>
              <a:t>Sistema di Protezione Civile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4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6" name="Sottotitolo 2"/>
          <p:cNvSpPr txBox="1">
            <a:spLocks/>
          </p:cNvSpPr>
          <p:nvPr/>
        </p:nvSpPr>
        <p:spPr bwMode="auto">
          <a:xfrm>
            <a:off x="1143000" y="1285875"/>
            <a:ext cx="67151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La protezione civile è come un’orchestra composta da diversi musicisti (ognuno suona uno strumento diverso) che rappresentano le </a:t>
            </a:r>
            <a:r>
              <a:rPr kumimoji="0" lang="it-IT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componenti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e le </a:t>
            </a:r>
            <a:r>
              <a:rPr kumimoji="0" lang="it-IT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strutture operative 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del Sistema; ed è grazie al direttore d’orchestra che ognuno di loro suona in maniera </a:t>
            </a:r>
            <a:r>
              <a:rPr kumimoji="0" lang="it-IT" sz="25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coordinata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, interpretando in modo corale ogni singolo strumento</a:t>
            </a:r>
          </a:p>
        </p:txBody>
      </p:sp>
      <p:pic>
        <p:nvPicPr>
          <p:cNvPr id="17" name="Picture 4" descr="http://t3.gstatic.com/images?q=tbn:ANd9GcSVRWV7nVl3_tbB1RikfEYN-lAhPQDfuuvgqU9dF1_dDbPzoxd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75" y="4143375"/>
            <a:ext cx="512445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5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Titolo 3"/>
          <p:cNvSpPr>
            <a:spLocks noGrp="1"/>
          </p:cNvSpPr>
          <p:nvPr>
            <p:ph type="ctrTitle"/>
          </p:nvPr>
        </p:nvSpPr>
        <p:spPr>
          <a:xfrm>
            <a:off x="714375" y="1214438"/>
            <a:ext cx="7772400" cy="1470025"/>
          </a:xfrm>
          <a:prstGeom prst="roundRect">
            <a:avLst/>
          </a:prstGeom>
          <a:solidFill>
            <a:srgbClr val="92D050">
              <a:alpha val="49000"/>
            </a:srgb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it-IT" sz="3500" dirty="0">
                <a:solidFill>
                  <a:srgbClr val="C00000"/>
                </a:solidFill>
                <a:latin typeface="Arial Narrow" pitchFamily="34" charset="0"/>
              </a:rPr>
              <a:t>Le </a:t>
            </a:r>
            <a:r>
              <a:rPr lang="it-IT" sz="3500" b="1" u="sng" dirty="0">
                <a:solidFill>
                  <a:srgbClr val="C00000"/>
                </a:solidFill>
                <a:latin typeface="Arial Narrow" pitchFamily="34" charset="0"/>
              </a:rPr>
              <a:t>C</a:t>
            </a:r>
            <a:r>
              <a:rPr lang="it-IT" sz="3500" b="1" u="sng" dirty="0" smtClean="0">
                <a:solidFill>
                  <a:srgbClr val="C00000"/>
                </a:solidFill>
                <a:latin typeface="Arial Narrow" pitchFamily="34" charset="0"/>
              </a:rPr>
              <a:t>omponenti</a:t>
            </a:r>
            <a:r>
              <a:rPr lang="it-IT" sz="35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it-IT" sz="3500" dirty="0">
                <a:solidFill>
                  <a:srgbClr val="C00000"/>
                </a:solidFill>
                <a:latin typeface="Arial Narrow" pitchFamily="34" charset="0"/>
              </a:rPr>
              <a:t>del Sistema di Protezione </a:t>
            </a:r>
            <a:r>
              <a:rPr lang="it-IT" sz="3500" dirty="0" smtClean="0">
                <a:solidFill>
                  <a:srgbClr val="C00000"/>
                </a:solidFill>
                <a:latin typeface="Arial Narrow" pitchFamily="34" charset="0"/>
              </a:rPr>
              <a:t>Civile</a:t>
            </a:r>
            <a:endParaRPr lang="it-IT" sz="35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13" name="CasellaDiTesto 31"/>
          <p:cNvSpPr txBox="1">
            <a:spLocks noChangeArrowheads="1"/>
          </p:cNvSpPr>
          <p:nvPr/>
        </p:nvSpPr>
        <p:spPr bwMode="auto">
          <a:xfrm>
            <a:off x="714375" y="3357563"/>
            <a:ext cx="13573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latin typeface="Arial Narrow" pitchFamily="34" charset="0"/>
              </a:rPr>
              <a:t>STATO</a:t>
            </a:r>
          </a:p>
        </p:txBody>
      </p:sp>
      <p:cxnSp>
        <p:nvCxnSpPr>
          <p:cNvPr id="14" name="Connettore 2 13"/>
          <p:cNvCxnSpPr/>
          <p:nvPr/>
        </p:nvCxnSpPr>
        <p:spPr>
          <a:xfrm rot="10800000" flipV="1">
            <a:off x="1928813" y="2714625"/>
            <a:ext cx="2428875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rot="10800000" flipV="1">
            <a:off x="2339975" y="2714625"/>
            <a:ext cx="2017713" cy="1506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42"/>
          <p:cNvSpPr txBox="1">
            <a:spLocks noChangeArrowheads="1"/>
          </p:cNvSpPr>
          <p:nvPr/>
        </p:nvSpPr>
        <p:spPr bwMode="auto">
          <a:xfrm>
            <a:off x="1042988" y="4221163"/>
            <a:ext cx="1500187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>
                <a:latin typeface="Arial Narrow" pitchFamily="34" charset="0"/>
              </a:rPr>
              <a:t>REGIONE</a:t>
            </a:r>
          </a:p>
        </p:txBody>
      </p:sp>
      <p:cxnSp>
        <p:nvCxnSpPr>
          <p:cNvPr id="19" name="Connettore 2 18"/>
          <p:cNvCxnSpPr/>
          <p:nvPr/>
        </p:nvCxnSpPr>
        <p:spPr>
          <a:xfrm>
            <a:off x="4357688" y="2714625"/>
            <a:ext cx="1785937" cy="1571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rot="5400000">
            <a:off x="2678906" y="3250407"/>
            <a:ext cx="2214563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rot="16200000" flipH="1">
            <a:off x="3500438" y="3571875"/>
            <a:ext cx="2357438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63"/>
          <p:cNvSpPr txBox="1">
            <a:spLocks noChangeArrowheads="1"/>
          </p:cNvSpPr>
          <p:nvPr/>
        </p:nvSpPr>
        <p:spPr bwMode="auto">
          <a:xfrm>
            <a:off x="1928813" y="5000625"/>
            <a:ext cx="2357437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latin typeface="Arial Narrow" pitchFamily="34" charset="0"/>
              </a:rPr>
              <a:t>PROVINCE</a:t>
            </a:r>
          </a:p>
        </p:txBody>
      </p:sp>
      <p:sp>
        <p:nvSpPr>
          <p:cNvPr id="23" name="CasellaDiTesto 65"/>
          <p:cNvSpPr txBox="1">
            <a:spLocks noChangeArrowheads="1"/>
          </p:cNvSpPr>
          <p:nvPr/>
        </p:nvSpPr>
        <p:spPr bwMode="auto">
          <a:xfrm>
            <a:off x="4357688" y="5072063"/>
            <a:ext cx="2357437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>
                <a:latin typeface="Arial Narrow" pitchFamily="34" charset="0"/>
              </a:rPr>
              <a:t>PREFETTURE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4357688" y="2714625"/>
            <a:ext cx="2357437" cy="785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76"/>
          <p:cNvSpPr txBox="1">
            <a:spLocks noChangeArrowheads="1"/>
          </p:cNvSpPr>
          <p:nvPr/>
        </p:nvSpPr>
        <p:spPr bwMode="auto">
          <a:xfrm>
            <a:off x="6500813" y="3500438"/>
            <a:ext cx="15716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latin typeface="Arial Narrow" pitchFamily="34" charset="0"/>
              </a:rPr>
              <a:t>COMUNI</a:t>
            </a:r>
          </a:p>
        </p:txBody>
      </p:sp>
      <p:sp>
        <p:nvSpPr>
          <p:cNvPr id="26" name="CasellaDiTesto 98"/>
          <p:cNvSpPr txBox="1">
            <a:spLocks noChangeArrowheads="1"/>
          </p:cNvSpPr>
          <p:nvPr/>
        </p:nvSpPr>
        <p:spPr bwMode="auto">
          <a:xfrm>
            <a:off x="755576" y="5877272"/>
            <a:ext cx="2149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I cittadini</a:t>
            </a:r>
          </a:p>
        </p:txBody>
      </p:sp>
      <p:cxnSp>
        <p:nvCxnSpPr>
          <p:cNvPr id="27" name="Connettore 2 26"/>
          <p:cNvCxnSpPr/>
          <p:nvPr/>
        </p:nvCxnSpPr>
        <p:spPr>
          <a:xfrm rot="5400000">
            <a:off x="1332706" y="2924969"/>
            <a:ext cx="3095625" cy="2808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CasellaDiTesto 98"/>
          <p:cNvSpPr txBox="1">
            <a:spLocks noChangeArrowheads="1"/>
          </p:cNvSpPr>
          <p:nvPr/>
        </p:nvSpPr>
        <p:spPr bwMode="auto">
          <a:xfrm>
            <a:off x="3995936" y="5805264"/>
            <a:ext cx="43926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 err="1">
                <a:latin typeface="Arial Narrow" pitchFamily="34" charset="0"/>
              </a:rPr>
              <a:t>…ma</a:t>
            </a:r>
            <a:r>
              <a:rPr lang="it-IT" altLang="it-IT" sz="2500" dirty="0">
                <a:latin typeface="Arial Narrow" pitchFamily="34" charset="0"/>
              </a:rPr>
              <a:t> anche enti pubblici e privati </a:t>
            </a:r>
          </a:p>
        </p:txBody>
      </p:sp>
      <p:pic>
        <p:nvPicPr>
          <p:cNvPr id="29" name="Picture 3" descr="C:\Documents and Settings\fpalombi\Impostazioni locali\Temporary Internet Files\Content.IE5\XHPRE2OO\MC90023245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05064"/>
            <a:ext cx="7985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6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cxnSp>
        <p:nvCxnSpPr>
          <p:cNvPr id="31" name="Connettore 2 30"/>
          <p:cNvCxnSpPr/>
          <p:nvPr/>
        </p:nvCxnSpPr>
        <p:spPr>
          <a:xfrm rot="5400000" flipH="1" flipV="1">
            <a:off x="4263952" y="2082499"/>
            <a:ext cx="982851" cy="432048"/>
          </a:xfrm>
          <a:prstGeom prst="straightConnector1">
            <a:avLst/>
          </a:prstGeom>
          <a:ln w="12700">
            <a:solidFill>
              <a:srgbClr val="CC0000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0"/>
          <p:cNvSpPr txBox="1">
            <a:spLocks noChangeArrowheads="1"/>
          </p:cNvSpPr>
          <p:nvPr/>
        </p:nvSpPr>
        <p:spPr bwMode="auto">
          <a:xfrm>
            <a:off x="4572000" y="1000125"/>
            <a:ext cx="35718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Corpo Nazionale</a:t>
            </a:r>
          </a:p>
          <a:p>
            <a:r>
              <a:rPr lang="it-IT" altLang="it-IT" sz="2500" dirty="0">
                <a:latin typeface="Arial Narrow" pitchFamily="34" charset="0"/>
              </a:rPr>
              <a:t>dei Vigili del Fuoco</a:t>
            </a:r>
          </a:p>
        </p:txBody>
      </p:sp>
      <p:cxnSp>
        <p:nvCxnSpPr>
          <p:cNvPr id="33" name="Connettore 2 32"/>
          <p:cNvCxnSpPr/>
          <p:nvPr/>
        </p:nvCxnSpPr>
        <p:spPr>
          <a:xfrm rot="10800000">
            <a:off x="2700338" y="1989138"/>
            <a:ext cx="1008062" cy="86360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rot="10800000">
            <a:off x="1979613" y="3524250"/>
            <a:ext cx="1284287" cy="9525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flipV="1">
            <a:off x="5330825" y="3390900"/>
            <a:ext cx="1008063" cy="119063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 rot="10800000" flipV="1">
            <a:off x="2000250" y="4000500"/>
            <a:ext cx="1214438" cy="35718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5114925" y="4589463"/>
            <a:ext cx="957263" cy="554037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 rot="10800000" flipV="1">
            <a:off x="2143125" y="4500563"/>
            <a:ext cx="1244600" cy="814387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57"/>
          <p:cNvSpPr txBox="1">
            <a:spLocks noChangeArrowheads="1"/>
          </p:cNvSpPr>
          <p:nvPr/>
        </p:nvSpPr>
        <p:spPr bwMode="auto">
          <a:xfrm>
            <a:off x="1214438" y="5165725"/>
            <a:ext cx="10001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latin typeface="Arial Narrow" pitchFamily="34" charset="0"/>
              </a:rPr>
              <a:t>118</a:t>
            </a:r>
          </a:p>
        </p:txBody>
      </p:sp>
      <p:cxnSp>
        <p:nvCxnSpPr>
          <p:cNvPr id="40" name="Connettore 2 39"/>
          <p:cNvCxnSpPr/>
          <p:nvPr/>
        </p:nvCxnSpPr>
        <p:spPr>
          <a:xfrm rot="16200000" flipH="1">
            <a:off x="4475162" y="5026026"/>
            <a:ext cx="944563" cy="60801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rot="5400000">
            <a:off x="3161506" y="5047457"/>
            <a:ext cx="885825" cy="64928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 flipV="1">
            <a:off x="5000625" y="2452688"/>
            <a:ext cx="831850" cy="547687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magine 33" descr="croce rossa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63" y="3643313"/>
            <a:ext cx="187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Immagine 34" descr="vigili del fuoco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27900" y="764704"/>
            <a:ext cx="18161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" name="Gruppo 49"/>
          <p:cNvGrpSpPr>
            <a:grpSpLocks/>
          </p:cNvGrpSpPr>
          <p:nvPr/>
        </p:nvGrpSpPr>
        <p:grpSpPr bwMode="auto">
          <a:xfrm>
            <a:off x="3208338" y="2735263"/>
            <a:ext cx="2222500" cy="2222500"/>
            <a:chOff x="3024364" y="294"/>
            <a:chExt cx="2222825" cy="2222825"/>
          </a:xfrm>
        </p:grpSpPr>
        <p:sp>
          <p:nvSpPr>
            <p:cNvPr id="46" name="Ovale 45"/>
            <p:cNvSpPr/>
            <p:nvPr/>
          </p:nvSpPr>
          <p:spPr>
            <a:xfrm>
              <a:off x="3024364" y="294"/>
              <a:ext cx="2222825" cy="22228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Ovale 4"/>
            <p:cNvSpPr/>
            <p:nvPr/>
          </p:nvSpPr>
          <p:spPr>
            <a:xfrm>
              <a:off x="3349849" y="325779"/>
              <a:ext cx="1571855" cy="1571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2500" dirty="0">
                  <a:latin typeface="Arial Narrow" pitchFamily="34" charset="0"/>
                </a:rPr>
                <a:t>Le </a:t>
              </a:r>
              <a:r>
                <a:rPr lang="it-IT" sz="2500" b="1" u="sng" dirty="0">
                  <a:latin typeface="Arial Narrow" pitchFamily="34" charset="0"/>
                </a:rPr>
                <a:t>Strutture Operative </a:t>
              </a:r>
              <a:r>
                <a:rPr lang="it-IT" sz="2500" dirty="0">
                  <a:latin typeface="Arial Narrow" pitchFamily="34" charset="0"/>
                </a:rPr>
                <a:t>del Sistema di Protezione Civile</a:t>
              </a:r>
            </a:p>
          </p:txBody>
        </p:sp>
      </p:grpSp>
      <p:sp>
        <p:nvSpPr>
          <p:cNvPr id="48" name="Rettangolo 79"/>
          <p:cNvSpPr>
            <a:spLocks noChangeArrowheads="1"/>
          </p:cNvSpPr>
          <p:nvPr/>
        </p:nvSpPr>
        <p:spPr bwMode="auto">
          <a:xfrm>
            <a:off x="1619250" y="1412875"/>
            <a:ext cx="20002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Forze Armate</a:t>
            </a:r>
          </a:p>
        </p:txBody>
      </p:sp>
      <p:cxnSp>
        <p:nvCxnSpPr>
          <p:cNvPr id="49" name="Connettore 2 48"/>
          <p:cNvCxnSpPr/>
          <p:nvPr/>
        </p:nvCxnSpPr>
        <p:spPr>
          <a:xfrm flipH="1" flipV="1">
            <a:off x="2411760" y="2852936"/>
            <a:ext cx="996603" cy="42842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sellaDiTesto 39"/>
          <p:cNvSpPr txBox="1">
            <a:spLocks noChangeArrowheads="1"/>
          </p:cNvSpPr>
          <p:nvPr/>
        </p:nvSpPr>
        <p:spPr bwMode="auto">
          <a:xfrm>
            <a:off x="0" y="2348880"/>
            <a:ext cx="25495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Guardia di Finanza</a:t>
            </a:r>
          </a:p>
        </p:txBody>
      </p:sp>
      <p:sp>
        <p:nvSpPr>
          <p:cNvPr id="71" name="CasellaDiTesto 71"/>
          <p:cNvSpPr txBox="1">
            <a:spLocks noChangeArrowheads="1"/>
          </p:cNvSpPr>
          <p:nvPr/>
        </p:nvSpPr>
        <p:spPr bwMode="auto">
          <a:xfrm>
            <a:off x="5796136" y="2132856"/>
            <a:ext cx="2915989" cy="49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Comunità scientifica</a:t>
            </a:r>
          </a:p>
        </p:txBody>
      </p:sp>
      <p:sp>
        <p:nvSpPr>
          <p:cNvPr id="72" name="CasellaDiTesto 45"/>
          <p:cNvSpPr txBox="1">
            <a:spLocks noChangeArrowheads="1"/>
          </p:cNvSpPr>
          <p:nvPr/>
        </p:nvSpPr>
        <p:spPr bwMode="auto">
          <a:xfrm>
            <a:off x="6429375" y="3068960"/>
            <a:ext cx="27146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Croce Rossa Italiana</a:t>
            </a:r>
          </a:p>
        </p:txBody>
      </p:sp>
      <p:sp>
        <p:nvSpPr>
          <p:cNvPr id="73" name="CasellaDiTesto 86"/>
          <p:cNvSpPr txBox="1">
            <a:spLocks noChangeArrowheads="1"/>
          </p:cNvSpPr>
          <p:nvPr/>
        </p:nvSpPr>
        <p:spPr bwMode="auto">
          <a:xfrm>
            <a:off x="5715000" y="5072063"/>
            <a:ext cx="3429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Corpo Forestale dello Stato</a:t>
            </a:r>
          </a:p>
        </p:txBody>
      </p:sp>
      <p:sp>
        <p:nvSpPr>
          <p:cNvPr id="74" name="CasellaDiTesto 60"/>
          <p:cNvSpPr txBox="1">
            <a:spLocks noChangeArrowheads="1"/>
          </p:cNvSpPr>
          <p:nvPr/>
        </p:nvSpPr>
        <p:spPr bwMode="auto">
          <a:xfrm>
            <a:off x="4679950" y="5802313"/>
            <a:ext cx="37496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Corpo Nazionale di Soccorso Alpino e Speleologico</a:t>
            </a:r>
          </a:p>
        </p:txBody>
      </p:sp>
      <p:sp>
        <p:nvSpPr>
          <p:cNvPr id="75" name="CasellaDiTesto 63"/>
          <p:cNvSpPr txBox="1">
            <a:spLocks noChangeArrowheads="1"/>
          </p:cNvSpPr>
          <p:nvPr/>
        </p:nvSpPr>
        <p:spPr bwMode="auto">
          <a:xfrm>
            <a:off x="1947863" y="5815013"/>
            <a:ext cx="26638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Associazioni di Volontariato</a:t>
            </a:r>
          </a:p>
        </p:txBody>
      </p:sp>
      <p:pic>
        <p:nvPicPr>
          <p:cNvPr id="76" name="Immagine 32" descr="polizi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764704"/>
            <a:ext cx="1516062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CasellaDiTesto 48"/>
          <p:cNvSpPr txBox="1">
            <a:spLocks noChangeArrowheads="1"/>
          </p:cNvSpPr>
          <p:nvPr/>
        </p:nvSpPr>
        <p:spPr bwMode="auto">
          <a:xfrm>
            <a:off x="0" y="4157663"/>
            <a:ext cx="2198688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Carabinieri</a:t>
            </a:r>
          </a:p>
        </p:txBody>
      </p:sp>
      <p:sp>
        <p:nvSpPr>
          <p:cNvPr id="78" name="CasellaDiTesto 39"/>
          <p:cNvSpPr txBox="1">
            <a:spLocks noChangeArrowheads="1"/>
          </p:cNvSpPr>
          <p:nvPr/>
        </p:nvSpPr>
        <p:spPr bwMode="auto">
          <a:xfrm>
            <a:off x="251520" y="3212976"/>
            <a:ext cx="216024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Polizia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45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51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pic>
        <p:nvPicPr>
          <p:cNvPr id="53" name="Immagine 10" descr="VOLONTARI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2276872"/>
            <a:ext cx="2838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Immagine 13" descr="VOLON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5616" y="2348880"/>
            <a:ext cx="33004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Immagine 8" descr="WL812OCAWRKEN4CAMVS0OGCAPAVHH8CA0NWS23CACISB6CCA1OCQGZCAKVXFWTCA6BACJ2CAHMYCFECAY0SV6WCA9DH6ZRCAH753D6CA6Y6EK5CAIFK0SDCA6FIHUGCAM3PYTRCA97LES9CAG5382K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4005064"/>
            <a:ext cx="3609975" cy="270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ttangolo 9"/>
          <p:cNvSpPr>
            <a:spLocks noChangeArrowheads="1"/>
          </p:cNvSpPr>
          <p:nvPr/>
        </p:nvSpPr>
        <p:spPr bwMode="auto">
          <a:xfrm>
            <a:off x="428625" y="1071563"/>
            <a:ext cx="8286750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La più numerosa tra le Strutture Operative è il </a:t>
            </a:r>
            <a:r>
              <a:rPr lang="it-IT" altLang="it-IT" sz="2500" b="1" dirty="0">
                <a:solidFill>
                  <a:srgbClr val="FF0000"/>
                </a:solidFill>
                <a:latin typeface="Arial Narrow" pitchFamily="34" charset="0"/>
              </a:rPr>
              <a:t>Volontariato</a:t>
            </a:r>
            <a:r>
              <a:rPr lang="it-IT" altLang="it-IT" sz="2500" dirty="0">
                <a:latin typeface="Arial Narrow" pitchFamily="34" charset="0"/>
              </a:rPr>
              <a:t> con più di 4000 Organizzazioni censite e più di 1.000.000 di volontari.</a:t>
            </a:r>
          </a:p>
          <a:p>
            <a:endParaRPr lang="it-IT" altLang="it-IT" sz="25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45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3" name="Sottotitolo 2"/>
          <p:cNvSpPr>
            <a:spLocks noGrp="1"/>
          </p:cNvSpPr>
          <p:nvPr>
            <p:ph type="subTitle" idx="1"/>
          </p:nvPr>
        </p:nvSpPr>
        <p:spPr>
          <a:xfrm>
            <a:off x="4286250" y="1214438"/>
            <a:ext cx="4000500" cy="2571750"/>
          </a:xfrm>
        </p:spPr>
        <p:txBody>
          <a:bodyPr/>
          <a:lstStyle/>
          <a:p>
            <a:pPr algn="l" eaLnBrk="1" hangingPunct="1"/>
            <a:r>
              <a:rPr lang="it-IT" altLang="it-IT" sz="2500" dirty="0" smtClean="0">
                <a:solidFill>
                  <a:schemeClr val="tx1"/>
                </a:solidFill>
                <a:latin typeface="Arial Narrow" pitchFamily="34" charset="0"/>
              </a:rPr>
              <a:t>Tra le competenze del volontariato rientrano anche la PREVISIONE E PREVENZIONE, in quanto il volontariato, spesso, collabora con le Istituzioni per la redazione dei </a:t>
            </a:r>
            <a:r>
              <a:rPr lang="it-IT" altLang="it-IT" sz="2500" u="sng" dirty="0" smtClean="0">
                <a:solidFill>
                  <a:schemeClr val="tx1"/>
                </a:solidFill>
                <a:latin typeface="Arial Narrow" pitchFamily="34" charset="0"/>
              </a:rPr>
              <a:t>piani di protezione civile</a:t>
            </a:r>
            <a:r>
              <a:rPr lang="it-IT" altLang="it-IT" sz="2500" dirty="0" smtClean="0">
                <a:solidFill>
                  <a:schemeClr val="tx1"/>
                </a:solidFill>
                <a:latin typeface="Arial Narrow" pitchFamily="34" charset="0"/>
              </a:rPr>
              <a:t>, aiutando i cittadini ad adottare comportamenti corretti in caso di emergenza, ma anche le strategie per salvaguardare l’ambiente e mantenere sicuro il territorio.</a:t>
            </a:r>
          </a:p>
        </p:txBody>
      </p:sp>
      <p:pic>
        <p:nvPicPr>
          <p:cNvPr id="14" name="Picture 2" descr="C:\Documents and Settings\fpalombi\Impostazioni locali\Temporary Internet Files\Content.IE5\UTHDYG3G\MC900433608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813" y="1571625"/>
            <a:ext cx="142240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C:\Documents and Settings\fpalombi\Impostazioni locali\Temporary Internet Files\Content.IE5\RGWYMJLD\MC900441537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25" y="4714875"/>
            <a:ext cx="18288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C:\Documents and Settings\fpalombi\Impostazioni locali\Temporary Internet Files\Content.IE5\T7CAQQHA\MC900287271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63" y="3714750"/>
            <a:ext cx="169068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Documents and Settings\fpalombi\Impostazioni locali\Temporary Internet Files\Content.IE5\XHPRE2OO\MC900089046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71750" y="3071813"/>
            <a:ext cx="1565275" cy="179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7" descr="C:\Documents and Settings\fpalombi\Impostazioni locali\Temporary Internet Files\Content.IE5\XHPRE2OO\MC900281090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11760" y="836712"/>
            <a:ext cx="151923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135292" y="513546"/>
            <a:ext cx="56608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Attività di Prevenzione, Previsione, Soccorso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45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pic>
        <p:nvPicPr>
          <p:cNvPr id="21" name="Immagine 35" descr="orsacchiotto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688" y="4143375"/>
            <a:ext cx="172402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36" descr="vigil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50" y="2500313"/>
            <a:ext cx="18224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ttangolo 30"/>
          <p:cNvSpPr/>
          <p:nvPr/>
        </p:nvSpPr>
        <p:spPr>
          <a:xfrm>
            <a:off x="1071538" y="714356"/>
            <a:ext cx="71438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500" b="1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 Strutture Operative concorrono insieme a tutte le componenti del Sistema alle attività di:</a:t>
            </a:r>
          </a:p>
        </p:txBody>
      </p:sp>
      <p:sp>
        <p:nvSpPr>
          <p:cNvPr id="32" name="CasellaDiTesto 34"/>
          <p:cNvSpPr txBox="1">
            <a:spLocks noChangeArrowheads="1"/>
          </p:cNvSpPr>
          <p:nvPr/>
        </p:nvSpPr>
        <p:spPr bwMode="auto">
          <a:xfrm>
            <a:off x="357188" y="2928938"/>
            <a:ext cx="7643812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 altLang="it-IT" sz="2500" i="1" dirty="0">
                <a:latin typeface="Arial Narrow" pitchFamily="34" charset="0"/>
              </a:rPr>
              <a:t> Previsione dei rischi e analisi del territorio</a:t>
            </a:r>
          </a:p>
          <a:p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t-IT" altLang="it-IT" sz="2500" i="1" dirty="0">
                <a:latin typeface="Arial Narrow" pitchFamily="34" charset="0"/>
              </a:rPr>
              <a:t>Prevenzione dei rischi</a:t>
            </a:r>
          </a:p>
          <a:p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t-IT" altLang="it-IT" sz="2500" i="1" dirty="0">
                <a:latin typeface="Arial Narrow" pitchFamily="34" charset="0"/>
              </a:rPr>
              <a:t>Soccorso a seguito di eventi calamitosi</a:t>
            </a:r>
          </a:p>
          <a:p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it-IT" altLang="it-IT" sz="2500" i="1" dirty="0">
                <a:latin typeface="Arial Narrow" pitchFamily="34" charset="0"/>
              </a:rPr>
              <a:t>Ripristino delle normali condizioni di vita</a:t>
            </a:r>
          </a:p>
          <a:p>
            <a:pPr>
              <a:buFont typeface="Wingdings" pitchFamily="2" charset="2"/>
              <a:buChar char="ü"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45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331640" y="836712"/>
            <a:ext cx="6624736" cy="122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Attività di previsione</a:t>
            </a:r>
            <a:endParaRPr kumimoji="0" lang="it-IT" sz="35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13" name="Picture 2" descr="C:\Programmi\Microsoft Office\MEDIA\CAGCAT10\j0293828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4149080"/>
            <a:ext cx="12858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C:\Documents and Settings\fpalombi\Impostazioni locali\Temporary Internet Files\Content.IE5\XHPRE2OO\MC900324724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4005064"/>
            <a:ext cx="906463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C:\Programmi\Microsoft Office\MEDIA\CAGCAT10\j0195384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4077072"/>
            <a:ext cx="15271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3" descr="rischiopoggio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55776" y="4077072"/>
            <a:ext cx="21939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ttangolo 16"/>
          <p:cNvSpPr/>
          <p:nvPr/>
        </p:nvSpPr>
        <p:spPr>
          <a:xfrm>
            <a:off x="467544" y="2132856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Attivita’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che hanno lo scopo di determinare le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cause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dei fenomeni calamitosi,  individuare i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rischi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e il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territorio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esposto ai rischi individuati</a:t>
            </a:r>
          </a:p>
        </p:txBody>
      </p:sp>
      <p:sp>
        <p:nvSpPr>
          <p:cNvPr id="18" name="Rettangolo 4"/>
          <p:cNvSpPr>
            <a:spLocks noChangeArrowheads="1"/>
          </p:cNvSpPr>
          <p:nvPr/>
        </p:nvSpPr>
        <p:spPr bwMode="auto">
          <a:xfrm>
            <a:off x="899592" y="3284984"/>
            <a:ext cx="657225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Es. individuazione delle aree soggette a frane 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9" name="Titolo 1"/>
          <p:cNvSpPr txBox="1">
            <a:spLocks/>
          </p:cNvSpPr>
          <p:nvPr/>
        </p:nvSpPr>
        <p:spPr bwMode="auto">
          <a:xfrm>
            <a:off x="971600" y="980728"/>
            <a:ext cx="7168852" cy="88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Attività di prevenzione</a:t>
            </a:r>
            <a:endParaRPr kumimoji="0" lang="it-IT" sz="35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20" name="Picture 2" descr="C:\Documents and Settings\fpalombi\Impostazioni locali\Temporary Internet Files\Content.IE5\XHPRE2OO\MC900233413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3645024"/>
            <a:ext cx="183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8" descr="targa-dell-area-di-accoglienza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3573016"/>
            <a:ext cx="166687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9" descr="rischio_attivita_forestali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87624" y="3861048"/>
            <a:ext cx="25511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ttangolo 23"/>
          <p:cNvSpPr/>
          <p:nvPr/>
        </p:nvSpPr>
        <p:spPr>
          <a:xfrm>
            <a:off x="467544" y="2132856"/>
            <a:ext cx="8358188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 defTabSz="0">
              <a:lnSpc>
                <a:spcPct val="90000"/>
              </a:lnSpc>
              <a:defRPr/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Attività volte ad eliminare o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ridurre al minimo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la possibilità che si verifichino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danni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in seguito al verificarsi di un evento calamitoso</a:t>
            </a:r>
            <a:endParaRPr lang="it-IT" sz="2500" dirty="0">
              <a:latin typeface="Arial Narrow" pitchFamily="34" charset="0"/>
            </a:endParaRPr>
          </a:p>
        </p:txBody>
      </p:sp>
      <p:sp>
        <p:nvSpPr>
          <p:cNvPr id="25" name="Sottotitolo 2"/>
          <p:cNvSpPr>
            <a:spLocks noGrp="1"/>
          </p:cNvSpPr>
          <p:nvPr>
            <p:ph type="subTitle" idx="1"/>
          </p:nvPr>
        </p:nvSpPr>
        <p:spPr>
          <a:xfrm>
            <a:off x="1835696" y="3068960"/>
            <a:ext cx="4786313" cy="571500"/>
          </a:xfrm>
        </p:spPr>
        <p:txBody>
          <a:bodyPr/>
          <a:lstStyle/>
          <a:p>
            <a:pPr algn="l" eaLnBrk="1" hangingPunct="1">
              <a:defRPr/>
            </a:pP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Es. ripulire il bosco, fare informazione 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200800" cy="936104"/>
          </a:xfrm>
        </p:spPr>
        <p:txBody>
          <a:bodyPr/>
          <a:lstStyle/>
          <a:p>
            <a:pPr eaLnBrk="1" hangingPunct="1">
              <a:defRPr/>
            </a:pPr>
            <a:r>
              <a:rPr lang="it-IT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Attività di soccorso</a:t>
            </a:r>
            <a:endParaRPr lang="it-IT" sz="35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4" name="Immagine 4" descr="DN1YWQCATWO4OVCA19B73ZCAET223ECADJB86SCAHKEFRNCAPZYVL8CAUH0A1TCA8BCB6TCASFI5QNCA19DIUXCATWXWV4CA7OBXKJCAM1DC18CA2XE9JNCA43AI6NCAJVFGLPCA304W79CAK2RE6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3501008"/>
            <a:ext cx="1649412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5" descr="untitled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3356992"/>
            <a:ext cx="295751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6" descr="serviziocivile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501008"/>
            <a:ext cx="22256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ttangolo 16"/>
          <p:cNvSpPr/>
          <p:nvPr/>
        </p:nvSpPr>
        <p:spPr>
          <a:xfrm>
            <a:off x="467544" y="2204864"/>
            <a:ext cx="8286750" cy="8620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Interventi diretti ad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assicurare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alla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popolazione</a:t>
            </a:r>
            <a:r>
              <a:rPr lang="it-IT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colpita ogni forma di </a:t>
            </a:r>
            <a:r>
              <a:rPr lang="it-IT" sz="2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prima assistenza</a:t>
            </a:r>
            <a:endParaRPr lang="it-IT" sz="2500" u="sng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642938" y="2500313"/>
            <a:ext cx="3571875" cy="1500187"/>
          </a:xfrm>
        </p:spPr>
        <p:txBody>
          <a:bodyPr lIns="0"/>
          <a:lstStyle/>
          <a:p>
            <a:pPr marL="457200" indent="-457200" algn="l" eaLnBrk="1" hangingPunct="1">
              <a:lnSpc>
                <a:spcPct val="90000"/>
              </a:lnSpc>
              <a:defRPr/>
            </a:pP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	Attività volte a rimuovere tutti gli ostacoli alla ripresa delle </a:t>
            </a:r>
            <a:r>
              <a:rPr lang="it-IT" sz="25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normali attività</a:t>
            </a: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 precedenti l’evento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kumimoji="1" lang="it-IT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endParaRPr lang="it-IT" sz="25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eaLnBrk="1" hangingPunct="1">
              <a:defRPr/>
            </a:pPr>
            <a:r>
              <a:rPr lang="it-IT" sz="3000" dirty="0" smtClean="0">
                <a:solidFill>
                  <a:schemeClr val="bg1"/>
                </a:solidFill>
                <a:latin typeface="Arial Narrow" pitchFamily="34" charset="0"/>
              </a:rPr>
              <a:t>ampi scuola </a:t>
            </a:r>
          </a:p>
          <a:p>
            <a:pPr eaLnBrk="1" hangingPunct="1">
              <a:defRPr/>
            </a:pPr>
            <a:r>
              <a:rPr lang="it-IT" sz="3000" dirty="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pic>
        <p:nvPicPr>
          <p:cNvPr id="19" name="Immagine 3" descr="scuola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63" y="4500563"/>
            <a:ext cx="14097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magine 4" descr="pc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8938" y="4572000"/>
            <a:ext cx="1211262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5" descr="case-bazzano-400x300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29250" y="22860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6" descr="casette-di-legno-2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0" y="4786313"/>
            <a:ext cx="2163763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olo 1"/>
          <p:cNvSpPr>
            <a:spLocks noGrp="1"/>
          </p:cNvSpPr>
          <p:nvPr>
            <p:ph type="ctrTitle"/>
          </p:nvPr>
        </p:nvSpPr>
        <p:spPr>
          <a:xfrm>
            <a:off x="642939" y="1071563"/>
            <a:ext cx="7817494" cy="1061293"/>
          </a:xfrm>
        </p:spPr>
        <p:txBody>
          <a:bodyPr/>
          <a:lstStyle/>
          <a:p>
            <a:pPr eaLnBrk="1" hangingPunct="1">
              <a:defRPr/>
            </a:pPr>
            <a:r>
              <a:rPr lang="it-IT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Ripristino della normalità</a:t>
            </a:r>
            <a:endParaRPr lang="it-IT" sz="35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4" name="CasellaDiTesto 6"/>
          <p:cNvSpPr txBox="1">
            <a:spLocks noChangeArrowheads="1"/>
          </p:cNvSpPr>
          <p:nvPr/>
        </p:nvSpPr>
        <p:spPr bwMode="auto">
          <a:xfrm>
            <a:off x="1214438" y="1196752"/>
            <a:ext cx="692943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ahoma" pitchFamily="34" charset="0"/>
              </a:rPr>
              <a:t>Una “formula” per capire i rischi</a:t>
            </a:r>
          </a:p>
        </p:txBody>
      </p:sp>
      <p:sp>
        <p:nvSpPr>
          <p:cNvPr id="15" name="Rettangolo 12"/>
          <p:cNvSpPr>
            <a:spLocks noChangeArrowheads="1"/>
          </p:cNvSpPr>
          <p:nvPr/>
        </p:nvSpPr>
        <p:spPr bwMode="auto">
          <a:xfrm>
            <a:off x="71438" y="1898427"/>
            <a:ext cx="91440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altLang="it-IT" sz="7200" b="1">
                <a:solidFill>
                  <a:srgbClr val="92D050"/>
                </a:solidFill>
                <a:latin typeface="Arial Narrow" pitchFamily="34" charset="0"/>
              </a:rPr>
              <a:t>R</a:t>
            </a:r>
            <a:r>
              <a:rPr lang="it-IT" altLang="it-IT" sz="7200" b="1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t-IT" altLang="it-IT" sz="7200" b="1">
                <a:latin typeface="Arial Narrow" pitchFamily="34" charset="0"/>
              </a:rPr>
              <a:t>= </a:t>
            </a:r>
            <a:r>
              <a:rPr lang="it-IT" altLang="it-IT" sz="7200" b="1">
                <a:solidFill>
                  <a:srgbClr val="FF6600"/>
                </a:solidFill>
                <a:latin typeface="Arial Narrow" pitchFamily="34" charset="0"/>
              </a:rPr>
              <a:t>P</a:t>
            </a:r>
            <a:r>
              <a:rPr lang="it-IT" altLang="it-IT" sz="7200" b="1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t-IT" altLang="it-IT" sz="7200" b="1">
                <a:latin typeface="Arial Narrow" pitchFamily="34" charset="0"/>
              </a:rPr>
              <a:t>x</a:t>
            </a:r>
            <a:r>
              <a:rPr lang="it-IT" altLang="it-IT" sz="7200" b="1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t-IT" altLang="it-IT" sz="7200" b="1">
                <a:solidFill>
                  <a:srgbClr val="00B0F0"/>
                </a:solidFill>
                <a:latin typeface="Arial Narrow" pitchFamily="34" charset="0"/>
              </a:rPr>
              <a:t>V</a:t>
            </a:r>
            <a:r>
              <a:rPr lang="it-IT" altLang="it-IT" sz="7200" b="1">
                <a:latin typeface="Arial Narrow" pitchFamily="34" charset="0"/>
              </a:rPr>
              <a:t> x </a:t>
            </a:r>
            <a:r>
              <a:rPr lang="it-IT" altLang="it-IT" sz="7200" b="1">
                <a:solidFill>
                  <a:srgbClr val="FFC000"/>
                </a:solidFill>
                <a:latin typeface="Arial Narrow" pitchFamily="34" charset="0"/>
              </a:rPr>
              <a:t>E</a:t>
            </a:r>
          </a:p>
        </p:txBody>
      </p:sp>
      <p:pic>
        <p:nvPicPr>
          <p:cNvPr id="16" name="Immagine 10" descr="punto_interrogativo 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3" y="3327177"/>
            <a:ext cx="2427288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umetto 4 9"/>
          <p:cNvSpPr>
            <a:spLocks noChangeArrowheads="1"/>
          </p:cNvSpPr>
          <p:nvPr/>
        </p:nvSpPr>
        <p:spPr bwMode="auto">
          <a:xfrm>
            <a:off x="0" y="2742977"/>
            <a:ext cx="6643688" cy="3513137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Wingdings" pitchFamily="2" charset="2"/>
              <a:buNone/>
            </a:pPr>
            <a:r>
              <a:rPr lang="it-IT" altLang="it-IT" sz="3600" b="1">
                <a:solidFill>
                  <a:srgbClr val="92D050"/>
                </a:solidFill>
                <a:latin typeface="Arial Narrow" pitchFamily="34" charset="0"/>
              </a:rPr>
              <a:t>R</a:t>
            </a:r>
            <a:r>
              <a:rPr lang="it-IT" altLang="it-IT" sz="3600">
                <a:solidFill>
                  <a:srgbClr val="92D050"/>
                </a:solidFill>
                <a:latin typeface="Arial Narrow" pitchFamily="34" charset="0"/>
              </a:rPr>
              <a:t> = </a:t>
            </a:r>
            <a:r>
              <a:rPr lang="it-IT" altLang="it-IT" sz="3600" b="1">
                <a:solidFill>
                  <a:srgbClr val="92D050"/>
                </a:solidFill>
                <a:latin typeface="Arial Narrow" pitchFamily="34" charset="0"/>
              </a:rPr>
              <a:t>Rischio</a:t>
            </a:r>
          </a:p>
          <a:p>
            <a:pPr eaLnBrk="0" hangingPunct="0">
              <a:buFont typeface="Wingdings" pitchFamily="2" charset="2"/>
              <a:buNone/>
            </a:pPr>
            <a:r>
              <a:rPr lang="it-IT" altLang="it-IT" sz="3600" b="1">
                <a:solidFill>
                  <a:srgbClr val="FF6600"/>
                </a:solidFill>
                <a:latin typeface="Arial Narrow" pitchFamily="34" charset="0"/>
              </a:rPr>
              <a:t>P = Pericolosità</a:t>
            </a:r>
          </a:p>
          <a:p>
            <a:pPr eaLnBrk="0" hangingPunct="0">
              <a:buFont typeface="Wingdings" pitchFamily="2" charset="2"/>
              <a:buNone/>
            </a:pPr>
            <a:r>
              <a:rPr lang="it-IT" altLang="it-IT" sz="3600" b="1">
                <a:solidFill>
                  <a:srgbClr val="00B0F0"/>
                </a:solidFill>
                <a:latin typeface="Arial Narrow" pitchFamily="34" charset="0"/>
              </a:rPr>
              <a:t>V = Vulnerabilità</a:t>
            </a:r>
          </a:p>
          <a:p>
            <a:pPr eaLnBrk="0" hangingPunct="0">
              <a:buFont typeface="Wingdings" pitchFamily="2" charset="2"/>
              <a:buNone/>
            </a:pPr>
            <a:r>
              <a:rPr lang="it-IT" altLang="it-IT" sz="3600" b="1">
                <a:solidFill>
                  <a:srgbClr val="FFC000"/>
                </a:solidFill>
                <a:latin typeface="Arial Narrow" pitchFamily="34" charset="0"/>
              </a:rPr>
              <a:t>E = Esposizione</a:t>
            </a:r>
          </a:p>
        </p:txBody>
      </p:sp>
      <p:sp>
        <p:nvSpPr>
          <p:cNvPr id="2" name="Rettangolo 1"/>
          <p:cNvSpPr/>
          <p:nvPr/>
        </p:nvSpPr>
        <p:spPr>
          <a:xfrm>
            <a:off x="113386" y="506869"/>
            <a:ext cx="24801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/>
              <a:t>Emergenze e Rischi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2928938" y="571500"/>
            <a:ext cx="25717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= P x V x E</a:t>
            </a:r>
          </a:p>
        </p:txBody>
      </p:sp>
      <p:sp>
        <p:nvSpPr>
          <p:cNvPr id="13" name="Rettangolo 5"/>
          <p:cNvSpPr>
            <a:spLocks noChangeArrowheads="1"/>
          </p:cNvSpPr>
          <p:nvPr/>
        </p:nvSpPr>
        <p:spPr bwMode="auto">
          <a:xfrm>
            <a:off x="428625" y="1428750"/>
            <a:ext cx="5786438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La </a:t>
            </a:r>
            <a:r>
              <a:rPr lang="it-IT" altLang="it-IT" sz="2000" dirty="0">
                <a:solidFill>
                  <a:srgbClr val="FF0000"/>
                </a:solidFill>
                <a:latin typeface="Arial Narrow" pitchFamily="34" charset="0"/>
                <a:cs typeface="Tahoma" pitchFamily="34" charset="0"/>
              </a:rPr>
              <a:t>PERICOLOSITA’ </a:t>
            </a:r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è la probabilità che 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un evento si verifichi (es. zona a rischio sismico)</a:t>
            </a:r>
          </a:p>
          <a:p>
            <a:pPr algn="just"/>
            <a:endParaRPr lang="it-IT" altLang="it-IT" sz="2000" dirty="0">
              <a:latin typeface="Arial Narrow" pitchFamily="34" charset="0"/>
              <a:cs typeface="Tahoma" pitchFamily="34" charset="0"/>
            </a:endParaRPr>
          </a:p>
          <a:p>
            <a:pPr algn="just"/>
            <a:endParaRPr lang="it-IT" altLang="it-IT" sz="2000" dirty="0">
              <a:latin typeface="Arial Narrow" pitchFamily="34" charset="0"/>
              <a:cs typeface="Tahoma" pitchFamily="34" charset="0"/>
            </a:endParaRP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La </a:t>
            </a:r>
            <a:r>
              <a:rPr lang="it-IT" altLang="it-IT" sz="2000" dirty="0">
                <a:solidFill>
                  <a:srgbClr val="00B0F0"/>
                </a:solidFill>
                <a:latin typeface="Arial Narrow" pitchFamily="34" charset="0"/>
                <a:cs typeface="Tahoma" pitchFamily="34" charset="0"/>
              </a:rPr>
              <a:t>VULNERABILITA’ </a:t>
            </a:r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è la predisposizione di persone, 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beni e attività a subire o meno dei danni in seguito 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all’evento (es. edifici costruiti con criteri antisismici)</a:t>
            </a:r>
          </a:p>
          <a:p>
            <a:pPr algn="just"/>
            <a:endParaRPr lang="it-IT" altLang="it-IT" sz="2000" dirty="0">
              <a:latin typeface="Arial Narrow" pitchFamily="34" charset="0"/>
              <a:cs typeface="Tahoma" pitchFamily="34" charset="0"/>
            </a:endParaRPr>
          </a:p>
          <a:p>
            <a:pPr algn="just"/>
            <a:endParaRPr lang="it-IT" altLang="it-IT" sz="2000" dirty="0">
              <a:latin typeface="Arial Narrow" pitchFamily="34" charset="0"/>
              <a:cs typeface="Tahoma" pitchFamily="34" charset="0"/>
            </a:endParaRP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L’</a:t>
            </a:r>
            <a:r>
              <a:rPr lang="it-IT" altLang="it-IT" sz="2000" dirty="0">
                <a:solidFill>
                  <a:srgbClr val="FFCC00"/>
                </a:solidFill>
                <a:latin typeface="Arial Narrow" pitchFamily="34" charset="0"/>
                <a:cs typeface="Tahoma" pitchFamily="34" charset="0"/>
              </a:rPr>
              <a:t>ESPOSIZIONE</a:t>
            </a:r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 è data dalla presenza, dalla qualità e 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dal valore dei beni e delle attività presenti sul territorio 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che possono essere colpite dall'evento</a:t>
            </a:r>
          </a:p>
          <a:p>
            <a:pPr algn="just"/>
            <a:r>
              <a:rPr lang="it-IT" altLang="it-IT" sz="2000" dirty="0">
                <a:latin typeface="Arial Narrow" pitchFamily="34" charset="0"/>
                <a:cs typeface="Tahoma" pitchFamily="34" charset="0"/>
              </a:rPr>
              <a:t>(es. quantità di persone esposte al rischio, presenza di scuole, industrie pericolose o attività economiche, centri storici …)</a:t>
            </a:r>
          </a:p>
        </p:txBody>
      </p:sp>
      <p:pic>
        <p:nvPicPr>
          <p:cNvPr id="18" name="Immagine 12" descr="terremoto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13" y="2571750"/>
            <a:ext cx="1357312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7" descr="img1_55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50" y="1071563"/>
            <a:ext cx="12858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magine 9" descr="foll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13" y="4357688"/>
            <a:ext cx="2413000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572500" cy="1000125"/>
          </a:xfrm>
        </p:spPr>
        <p:txBody>
          <a:bodyPr/>
          <a:lstStyle/>
          <a:p>
            <a:pPr eaLnBrk="1" hangingPunct="1">
              <a:defRPr/>
            </a:pPr>
            <a:r>
              <a:rPr lang="it-IT" sz="3500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Quindi che cos’è un’operazione protezione civile?</a:t>
            </a:r>
            <a:r>
              <a:rPr lang="it-IT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5" name="Sottotitolo 2"/>
          <p:cNvSpPr>
            <a:spLocks noGrp="1"/>
          </p:cNvSpPr>
          <p:nvPr>
            <p:ph type="subTitle" idx="1"/>
          </p:nvPr>
        </p:nvSpPr>
        <p:spPr>
          <a:xfrm>
            <a:off x="1259632" y="1916832"/>
            <a:ext cx="6400800" cy="1762299"/>
          </a:xfrm>
        </p:spPr>
        <p:txBody>
          <a:bodyPr/>
          <a:lstStyle/>
          <a:p>
            <a:pPr eaLnBrk="1" hangingPunct="1"/>
            <a:r>
              <a:rPr lang="it-IT" altLang="it-IT" sz="2500" dirty="0" smtClean="0">
                <a:solidFill>
                  <a:srgbClr val="0000FF"/>
                </a:solidFill>
                <a:latin typeface="Arial Narrow" pitchFamily="34" charset="0"/>
              </a:rPr>
              <a:t>Un’operazione è definibile  di “Protezione Civile” quando nelle attività sono coinvolte un alto numero di </a:t>
            </a:r>
            <a:r>
              <a:rPr lang="it-IT" altLang="it-IT" sz="2500" b="1" u="sng" dirty="0" smtClean="0">
                <a:solidFill>
                  <a:srgbClr val="0000FF"/>
                </a:solidFill>
                <a:latin typeface="Arial Narrow" pitchFamily="34" charset="0"/>
              </a:rPr>
              <a:t>specializzazioni</a:t>
            </a:r>
            <a:r>
              <a:rPr lang="it-IT" altLang="it-IT" sz="2500" dirty="0" smtClean="0">
                <a:solidFill>
                  <a:srgbClr val="0000FF"/>
                </a:solidFill>
                <a:latin typeface="Arial Narrow" pitchFamily="34" charset="0"/>
              </a:rPr>
              <a:t> e quando tali specializzazioni necessitano di essere </a:t>
            </a:r>
            <a:r>
              <a:rPr lang="it-IT" altLang="it-IT" sz="2500" b="1" u="sng" dirty="0" smtClean="0">
                <a:solidFill>
                  <a:srgbClr val="0000FF"/>
                </a:solidFill>
                <a:latin typeface="Arial Narrow" pitchFamily="34" charset="0"/>
              </a:rPr>
              <a:t>coordinate</a:t>
            </a:r>
            <a:r>
              <a:rPr lang="it-IT" altLang="it-IT" sz="2500" dirty="0" smtClean="0">
                <a:solidFill>
                  <a:srgbClr val="0000FF"/>
                </a:solidFill>
                <a:latin typeface="Arial Narrow" pitchFamily="34" charset="0"/>
              </a:rPr>
              <a:t>.</a:t>
            </a:r>
            <a:r>
              <a:rPr lang="it-IT" altLang="it-IT" sz="2500" dirty="0" smtClean="0">
                <a:solidFill>
                  <a:srgbClr val="FF0000"/>
                </a:solidFill>
                <a:latin typeface="Arial Narrow" pitchFamily="34" charset="0"/>
              </a:rPr>
              <a:t/>
            </a:r>
            <a:br>
              <a:rPr lang="it-IT" altLang="it-IT" sz="2500" dirty="0" smtClean="0">
                <a:solidFill>
                  <a:srgbClr val="FF0000"/>
                </a:solidFill>
                <a:latin typeface="Arial Narrow" pitchFamily="34" charset="0"/>
              </a:rPr>
            </a:br>
            <a:endParaRPr lang="it-IT" altLang="it-IT" sz="25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6" name="Freccia in giù 15"/>
          <p:cNvSpPr/>
          <p:nvPr/>
        </p:nvSpPr>
        <p:spPr>
          <a:xfrm>
            <a:off x="4139952" y="3789040"/>
            <a:ext cx="341313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17" name="Immagine 18" descr="ambulanza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3645024"/>
            <a:ext cx="1360487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ttangolo 8"/>
          <p:cNvSpPr>
            <a:spLocks noChangeArrowheads="1"/>
          </p:cNvSpPr>
          <p:nvPr/>
        </p:nvSpPr>
        <p:spPr bwMode="auto">
          <a:xfrm>
            <a:off x="0" y="4857750"/>
            <a:ext cx="835818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solidFill>
                  <a:srgbClr val="0000FF"/>
                </a:solidFill>
                <a:latin typeface="Arial Narrow" pitchFamily="34" charset="0"/>
              </a:rPr>
              <a:t>Ma, al variare dell’intensità dell’evento, corrisponde un diverso  coinvolgimento di queste specializzazioni</a:t>
            </a:r>
          </a:p>
          <a:p>
            <a:pPr algn="ctr"/>
            <a:r>
              <a:rPr lang="it-IT" altLang="it-IT" sz="2500" u="sng">
                <a:solidFill>
                  <a:srgbClr val="0000FF"/>
                </a:solidFill>
                <a:latin typeface="Arial Narrow" pitchFamily="34" charset="0"/>
              </a:rPr>
              <a:t>CHE TIPI DI EVENTI CI SONO?</a:t>
            </a:r>
          </a:p>
          <a:p>
            <a:endParaRPr lang="it-IT" altLang="it-IT" sz="240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22" name="Picture 2" descr="C:\Documents and Settings\fpalombi\Impostazioni locali\Temporary Internet Files\Content.IE5\UTHDYG3G\MC900021541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573016"/>
            <a:ext cx="13462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C:\Documents and Settings\fpalombi\Impostazioni locali\Temporary Internet Files\Content.IE5\RGWYMJLD\MC900079191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38" y="2071688"/>
            <a:ext cx="528637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Immagine 8" descr="militari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2132856"/>
            <a:ext cx="1046163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magine 9" descr="ProtezioneCivile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72313" y="5357813"/>
            <a:ext cx="178593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C:\Documents and Settings\fpalombi\Impostazioni locali\Temporary Internet Files\Content.IE5\XHPRE2OO\MC900233472[1].wm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47664" y="3717032"/>
            <a:ext cx="2035175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 descr="C:\Programmi\Microsoft Office\MEDIA\CAGCAT10\j0240719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15188" y="3357563"/>
            <a:ext cx="94615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28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graphicFrame>
        <p:nvGraphicFramePr>
          <p:cNvPr id="29" name="Diagramma 28"/>
          <p:cNvGraphicFramePr/>
          <p:nvPr/>
        </p:nvGraphicFramePr>
        <p:xfrm>
          <a:off x="642910" y="1643050"/>
          <a:ext cx="8143932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CasellaDiTesto 18"/>
          <p:cNvSpPr txBox="1">
            <a:spLocks noChangeArrowheads="1"/>
          </p:cNvSpPr>
          <p:nvPr/>
        </p:nvSpPr>
        <p:spPr bwMode="auto">
          <a:xfrm>
            <a:off x="1357313" y="785813"/>
            <a:ext cx="65722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b="1" u="sng">
                <a:latin typeface="Arial Narrow" pitchFamily="34" charset="0"/>
              </a:rPr>
              <a:t>Le emergenze si caratterizzano a seconda del livello di competenza in tre tipologie: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28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642938" y="1428750"/>
            <a:ext cx="536922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L’intervento del </a:t>
            </a: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Dipartimento della Protezione Civile</a:t>
            </a: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avviene solo quando Comune, Provincia e Regione non riescono da sole a fronteggiare un’emergenza</a:t>
            </a:r>
          </a:p>
        </p:txBody>
      </p:sp>
      <p:sp>
        <p:nvSpPr>
          <p:cNvPr id="13" name="Freccia in giù 12"/>
          <p:cNvSpPr/>
          <p:nvPr/>
        </p:nvSpPr>
        <p:spPr>
          <a:xfrm rot="18242620">
            <a:off x="1721289" y="2797953"/>
            <a:ext cx="412750" cy="1681162"/>
          </a:xfrm>
          <a:prstGeom prst="down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699792" y="3501008"/>
            <a:ext cx="44644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dirty="0">
                <a:latin typeface="Arial Narrow" pitchFamily="34" charset="0"/>
              </a:rPr>
              <a:t>è questo un esempio del </a:t>
            </a:r>
            <a:r>
              <a:rPr lang="it-I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Principio di sussidiarietà.</a:t>
            </a:r>
          </a:p>
          <a:p>
            <a:pPr>
              <a:defRPr/>
            </a:pPr>
            <a:r>
              <a:rPr lang="it-IT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MA </a:t>
            </a:r>
            <a:r>
              <a:rPr lang="it-IT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RICORDA…</a:t>
            </a:r>
            <a:endParaRPr lang="it-IT" sz="2400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r>
              <a:rPr lang="it-IT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La prima autorità di protezione civile è</a:t>
            </a:r>
          </a:p>
          <a:p>
            <a:pPr>
              <a:defRPr/>
            </a:pPr>
            <a:r>
              <a:rPr lang="it-IT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IL SINDACO</a:t>
            </a:r>
          </a:p>
        </p:txBody>
      </p:sp>
      <p:pic>
        <p:nvPicPr>
          <p:cNvPr id="15" name="Immagine 6" descr="Y0NN8YCAM7DT4TCA9J128ECADSRLQ8CAU5CP41CAKSJ5PNCA6CBBY1CAREHWD2CA2HCT5NCAU6OSRACAUC84DSCA9IWSSOCAIFXJUZCA53XIG1CARN5QMJCAZUVCEKCA4NUZ33CA8WSEBMCAF4QE28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3212976"/>
            <a:ext cx="1663700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28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dirty="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dirty="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6" name="Titolo 1"/>
          <p:cNvSpPr txBox="1">
            <a:spLocks/>
          </p:cNvSpPr>
          <p:nvPr/>
        </p:nvSpPr>
        <p:spPr bwMode="auto">
          <a:xfrm>
            <a:off x="2857500" y="714375"/>
            <a:ext cx="5557838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Tahoma" pitchFamily="34" charset="0"/>
              </a:rPr>
              <a:t>Un “sistema” che aiuta a salvaguardare l’ambiente</a:t>
            </a:r>
            <a:endParaRPr kumimoji="0" lang="it-IT" altLang="it-IT" sz="35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7" name="Sottotitolo 2"/>
          <p:cNvSpPr txBox="1">
            <a:spLocks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graphicFrame>
        <p:nvGraphicFramePr>
          <p:cNvPr id="18" name="Segnaposto contenuto 4"/>
          <p:cNvGraphicFramePr>
            <a:graphicFrameLocks/>
          </p:cNvGraphicFramePr>
          <p:nvPr/>
        </p:nvGraphicFramePr>
        <p:xfrm>
          <a:off x="500034" y="214311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9" name="Immagine 18" descr="cartina-italia-regioni-a-colori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438" y="1500188"/>
            <a:ext cx="2284412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20" descr="province lazio.gif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313" y="4643438"/>
            <a:ext cx="20732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21" descr="sindaco-foto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72313" y="4286250"/>
            <a:ext cx="1341437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28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dirty="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dirty="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7" name="Sottotitolo 2"/>
          <p:cNvSpPr txBox="1">
            <a:spLocks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4" name="Titolo 1"/>
          <p:cNvSpPr txBox="1">
            <a:spLocks/>
          </p:cNvSpPr>
          <p:nvPr/>
        </p:nvSpPr>
        <p:spPr bwMode="auto">
          <a:xfrm>
            <a:off x="714375" y="357188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Tahoma" pitchFamily="34" charset="0"/>
              </a:rPr>
              <a:t>Ricapitolando:</a:t>
            </a: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Tahoma" pitchFamily="34" charset="0"/>
              </a:rPr>
              <a:t/>
            </a:r>
            <a:b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Tahoma" pitchFamily="34" charset="0"/>
              </a:rPr>
            </a:br>
            <a:r>
              <a:rPr kumimoji="0" 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Tahoma" pitchFamily="34" charset="0"/>
              </a:rPr>
              <a:t>La protezione civile</a:t>
            </a:r>
            <a:endParaRPr kumimoji="0" lang="it-IT" sz="3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5" name="Sottotitolo 2"/>
          <p:cNvSpPr txBox="1">
            <a:spLocks/>
          </p:cNvSpPr>
          <p:nvPr/>
        </p:nvSpPr>
        <p:spPr bwMode="auto">
          <a:xfrm>
            <a:off x="1428750" y="3929063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auto">
          <a:xfrm>
            <a:off x="285750" y="2428875"/>
            <a:ext cx="4038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>
                <a:latin typeface="Arial Narrow" pitchFamily="34" charset="0"/>
                <a:cs typeface="Tahoma" pitchFamily="34" charset="0"/>
              </a:rPr>
              <a:t>È un </a:t>
            </a:r>
            <a:r>
              <a:rPr lang="it-IT" sz="25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Servizio</a:t>
            </a:r>
            <a:r>
              <a:rPr lang="it-IT" sz="25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 </a:t>
            </a:r>
            <a:r>
              <a:rPr lang="it-IT" sz="2500" dirty="0">
                <a:latin typeface="Arial Narrow" pitchFamily="34" charset="0"/>
                <a:cs typeface="Tahoma" pitchFamily="34" charset="0"/>
              </a:rPr>
              <a:t>organizzato per livelli di competenza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it-IT" sz="2500" dirty="0">
              <a:latin typeface="Arial Narrow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>
                <a:latin typeface="Arial Narrow" pitchFamily="34" charset="0"/>
                <a:cs typeface="Tahoma" pitchFamily="34" charset="0"/>
              </a:rPr>
              <a:t>Composto da </a:t>
            </a:r>
            <a:r>
              <a:rPr lang="it-IT" sz="25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Componenti</a:t>
            </a:r>
            <a:r>
              <a:rPr lang="it-IT" sz="2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 </a:t>
            </a:r>
            <a:r>
              <a:rPr lang="it-IT" sz="2500" dirty="0">
                <a:latin typeface="Arial Narrow" pitchFamily="34" charset="0"/>
                <a:cs typeface="Tahoma" pitchFamily="34" charset="0"/>
              </a:rPr>
              <a:t>politico-istituzionali (Stato, Regioni, Province, Comuni)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it-IT" sz="2500" dirty="0">
              <a:latin typeface="Arial Narrow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dirty="0">
                <a:latin typeface="Arial Narrow" pitchFamily="34" charset="0"/>
                <a:cs typeface="Tahoma" pitchFamily="34" charset="0"/>
              </a:rPr>
              <a:t>Che si avvale del contributo tecnico-scientifico delle </a:t>
            </a:r>
            <a:r>
              <a:rPr lang="it-IT" sz="2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Strutture </a:t>
            </a:r>
            <a:r>
              <a:rPr lang="it-IT" sz="25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itchFamily="34" charset="0"/>
                <a:cs typeface="Tahoma" pitchFamily="34" charset="0"/>
              </a:rPr>
              <a:t>operative</a:t>
            </a:r>
            <a:r>
              <a:rPr lang="it-IT" sz="2500" dirty="0">
                <a:latin typeface="Arial Narrow" pitchFamily="34" charset="0"/>
                <a:cs typeface="Tahoma" pitchFamily="34" charset="0"/>
              </a:rPr>
              <a:t> (VVF, CFS, SSN, FF.AA., Volontariato, ecc.)</a:t>
            </a:r>
            <a:endParaRPr lang="it-IT" sz="2500" dirty="0">
              <a:latin typeface="Arial Narrow" pitchFamily="34" charset="0"/>
            </a:endParaRPr>
          </a:p>
        </p:txBody>
      </p:sp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4929188" y="2428875"/>
            <a:ext cx="40386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it-IT" altLang="it-IT" sz="2500">
                <a:latin typeface="Arial Narrow" pitchFamily="34" charset="0"/>
                <a:cs typeface="Tahoma" pitchFamily="34" charset="0"/>
              </a:rPr>
              <a:t>	Tutela l’integrità della vita, dei beni degli insediamenti e dell’ambiente;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it-IT" altLang="it-IT" sz="2500">
              <a:latin typeface="Arial Narrow" pitchFamily="34" charset="0"/>
              <a:cs typeface="Tahom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it-IT" altLang="it-IT" sz="2500">
                <a:latin typeface="Arial Narrow" pitchFamily="34" charset="0"/>
                <a:cs typeface="Tahoma" pitchFamily="34" charset="0"/>
              </a:rPr>
              <a:t>	Attraverso 4 attività che sono la previsione, la prevenzione, il soccorso e il ripristino delle condizioni di normalità;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it-IT" altLang="it-IT" sz="2500">
              <a:latin typeface="Arial Narrow" pitchFamily="34" charset="0"/>
              <a:cs typeface="Tahoma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it-IT" altLang="it-IT" sz="2500">
                <a:latin typeface="Arial Narrow" pitchFamily="34" charset="0"/>
                <a:cs typeface="Tahoma" pitchFamily="34" charset="0"/>
              </a:rPr>
              <a:t>	Contrastando eventi naturali o di origine antropica che vanno fronteggiati dalle “componenti”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85750" y="1928813"/>
            <a:ext cx="4246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Cosa è: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5286375" y="1928813"/>
            <a:ext cx="3857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>
                <a:solidFill>
                  <a:srgbClr val="CC0000"/>
                </a:solidFill>
                <a:latin typeface="Tahoma" pitchFamily="34" charset="0"/>
                <a:cs typeface="Tahoma" pitchFamily="34" charset="0"/>
              </a:rPr>
              <a:t>Cosa fa: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9" name="Titolo 1"/>
          <p:cNvSpPr txBox="1">
            <a:spLocks/>
          </p:cNvSpPr>
          <p:nvPr/>
        </p:nvSpPr>
        <p:spPr bwMode="auto">
          <a:xfrm>
            <a:off x="22225" y="981075"/>
            <a:ext cx="9144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Arial" charset="0"/>
              </a:rPr>
              <a:t>Responsabilità del Sindaco in Protezione Civile</a:t>
            </a:r>
            <a:endParaRPr kumimoji="0" lang="it-IT" altLang="it-IT" sz="3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21" name="Picture 63" descr="396px-Mayor_Quimb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688" y="2428875"/>
            <a:ext cx="215265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Sottotitolo 2"/>
          <p:cNvSpPr txBox="1">
            <a:spLocks/>
          </p:cNvSpPr>
          <p:nvPr/>
        </p:nvSpPr>
        <p:spPr bwMode="auto">
          <a:xfrm>
            <a:off x="714375" y="1928813"/>
            <a:ext cx="564356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altLang="it-IT" sz="2500">
                <a:latin typeface="Arial Narrow" pitchFamily="34" charset="0"/>
              </a:rPr>
              <a:t>Il Sindaco è </a:t>
            </a:r>
            <a:r>
              <a:rPr lang="it-IT" altLang="it-IT" sz="2500" u="sng">
                <a:latin typeface="Arial Narrow" pitchFamily="34" charset="0"/>
              </a:rPr>
              <a:t>l’Autorità di protezione civile</a:t>
            </a:r>
            <a:r>
              <a:rPr lang="it-IT" altLang="it-IT" sz="2500">
                <a:latin typeface="Arial Narrow" pitchFamily="34" charset="0"/>
              </a:rPr>
              <a:t>, nel proprio territorio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altLang="it-IT" sz="2500">
                <a:latin typeface="Arial Narrow" pitchFamily="34" charset="0"/>
              </a:rPr>
              <a:t>- Adotta provvedimenti d’urgenza (ordinanze), per la salvaguardia della vita umana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altLang="it-IT" sz="2500">
                <a:latin typeface="Arial Narrow" pitchFamily="34" charset="0"/>
              </a:rPr>
              <a:t>- Informa la popolazione sui possibili rischi presenti nel territorio.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altLang="it-IT" sz="2500">
                <a:latin typeface="Arial Narrow" pitchFamily="34" charset="0"/>
              </a:rPr>
              <a:t>- Dirige gli interventi di soccorso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altLang="it-IT" sz="2500">
                <a:latin typeface="Arial Narrow" pitchFamily="34" charset="0"/>
              </a:rPr>
              <a:t>- Riceve supporto in modo “sussidiario” dalle Amministrazioni provinciali/UTG e regionali, quando da solo non riesce a fronteggiare l’evento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it-IT" altLang="it-IT" sz="300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 bwMode="auto">
          <a:xfrm>
            <a:off x="428625" y="857250"/>
            <a:ext cx="82867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Che cosa è un Piano Comunale di Protezione Civile?</a:t>
            </a:r>
            <a:endParaRPr kumimoji="0" lang="it-IT" alt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571500" y="1928813"/>
            <a:ext cx="771525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1" lang="it-IT" sz="2000" dirty="0">
                <a:latin typeface="Arial Narrow" pitchFamily="34" charset="0"/>
              </a:rPr>
              <a:t>E’ il Piano di tutte le attività coordinate e delle procedure che devono essere adottate per fronteggiare un evento calamitoso sul territorio comunale; è il principale strumento che utilizza il Sindaco per fronteggiare le emergenze. Descrive:</a:t>
            </a:r>
          </a:p>
          <a:p>
            <a:pPr eaLnBrk="0" hangingPunct="0">
              <a:defRPr/>
            </a:pPr>
            <a:r>
              <a:rPr kumimoji="1" lang="it-IT" sz="2500" b="1" dirty="0">
                <a:solidFill>
                  <a:srgbClr val="00B0F0"/>
                </a:solidFill>
                <a:latin typeface="Arial Narrow" pitchFamily="34" charset="0"/>
              </a:rPr>
              <a:t>- il territorio</a:t>
            </a:r>
          </a:p>
          <a:p>
            <a:pPr eaLnBrk="0" hangingPunct="0">
              <a:buFontTx/>
              <a:buChar char="-"/>
              <a:defRPr/>
            </a:pPr>
            <a:r>
              <a:rPr kumimoji="1" lang="it-IT" sz="2500" b="1" dirty="0">
                <a:solidFill>
                  <a:srgbClr val="00B0F0"/>
                </a:solidFill>
                <a:latin typeface="Arial Narrow" pitchFamily="34" charset="0"/>
              </a:rPr>
              <a:t> i rischi presenti</a:t>
            </a:r>
          </a:p>
          <a:p>
            <a:pPr eaLnBrk="0" hangingPunct="0">
              <a:buFontTx/>
              <a:buChar char="-"/>
              <a:defRPr/>
            </a:pPr>
            <a:endParaRPr kumimoji="1" lang="it-IT" sz="2500" b="1" dirty="0">
              <a:solidFill>
                <a:srgbClr val="00B0F0"/>
              </a:solidFill>
              <a:latin typeface="Arial Narrow" pitchFamily="34" charset="0"/>
            </a:endParaRPr>
          </a:p>
          <a:p>
            <a:pPr eaLnBrk="0" hangingPunct="0">
              <a:buFontTx/>
              <a:buChar char="-"/>
              <a:defRPr/>
            </a:pPr>
            <a:r>
              <a:rPr kumimoji="1" lang="it-IT" sz="2500" b="1" dirty="0">
                <a:solidFill>
                  <a:srgbClr val="FF0000"/>
                </a:solidFill>
                <a:latin typeface="Arial Narrow" pitchFamily="34" charset="0"/>
              </a:rPr>
              <a:t> le risorse e i mezzi a disposizione</a:t>
            </a:r>
          </a:p>
          <a:p>
            <a:pPr eaLnBrk="0" hangingPunct="0">
              <a:buFontTx/>
              <a:buChar char="-"/>
              <a:defRPr/>
            </a:pPr>
            <a:r>
              <a:rPr kumimoji="1" lang="it-IT" sz="2500" b="1" dirty="0">
                <a:solidFill>
                  <a:srgbClr val="FF0000"/>
                </a:solidFill>
                <a:latin typeface="Arial Narrow" pitchFamily="34" charset="0"/>
              </a:rPr>
              <a:t> le aree di Attesa, Ricovero                                                                     e Ammassamento Soccorritori</a:t>
            </a:r>
          </a:p>
          <a:p>
            <a:pPr eaLnBrk="0" hangingPunct="0">
              <a:defRPr/>
            </a:pPr>
            <a:endParaRPr kumimoji="1" lang="it-IT" sz="2500" b="1" dirty="0">
              <a:solidFill>
                <a:srgbClr val="FF0000"/>
              </a:solidFill>
              <a:latin typeface="Arial Narrow" pitchFamily="34" charset="0"/>
            </a:endParaRPr>
          </a:p>
          <a:p>
            <a:pPr eaLnBrk="0" hangingPunct="0">
              <a:defRPr/>
            </a:pPr>
            <a:r>
              <a:rPr kumimoji="1" lang="it-IT" sz="25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- le procedure di intervento</a:t>
            </a:r>
          </a:p>
        </p:txBody>
      </p:sp>
      <p:pic>
        <p:nvPicPr>
          <p:cNvPr id="15" name="Immagine 7" descr="rischiopoggio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8" y="3000375"/>
            <a:ext cx="13462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8" descr="22a7ed7d193efa267e0f4f3ee69e815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163" y="3933825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9" descr="vigili_autoambulanza--400x300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0" y="5357813"/>
            <a:ext cx="161925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84379" y="487918"/>
            <a:ext cx="5162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Nuovo Piano Comunale di Protezione Civile</a:t>
            </a: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9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1" name="Titolo 1"/>
          <p:cNvSpPr txBox="1">
            <a:spLocks/>
          </p:cNvSpPr>
          <p:nvPr/>
        </p:nvSpPr>
        <p:spPr bwMode="auto">
          <a:xfrm>
            <a:off x="0" y="928688"/>
            <a:ext cx="91440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Il Centro Operativo Comunale</a:t>
            </a:r>
            <a:endParaRPr kumimoji="0" lang="it-IT" altLang="it-IT" sz="3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71500" y="1857375"/>
            <a:ext cx="5214938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Il Sindaco, per assicurare nell’ambito del proprio territorio comunale la direzione e il coordinamento dei servizi di soccorso e di assistenza alla popolazione, si avvale del Centro Operativo Comunale</a:t>
            </a:r>
          </a:p>
          <a:p>
            <a:pPr algn="l">
              <a:defRPr/>
            </a:pP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Il </a:t>
            </a:r>
            <a:r>
              <a:rPr lang="it-IT" sz="2000" dirty="0" err="1" smtClean="0">
                <a:solidFill>
                  <a:schemeClr val="tx1"/>
                </a:solidFill>
                <a:latin typeface="Arial Narrow" pitchFamily="34" charset="0"/>
              </a:rPr>
              <a:t>C.O.C.</a:t>
            </a: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 opera in un luogo di coordinamento definito </a:t>
            </a:r>
            <a:r>
              <a:rPr lang="it-IT" sz="2000" b="1" i="1" dirty="0" smtClean="0">
                <a:solidFill>
                  <a:srgbClr val="FF0000"/>
                </a:solidFill>
                <a:latin typeface="Arial Narrow" pitchFamily="34" charset="0"/>
              </a:rPr>
              <a:t>Sala Operativa </a:t>
            </a: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in cui convergono tutte le notizie collegate all’evento e nella quale vengono prese le decisioni relative al suo superamento</a:t>
            </a:r>
          </a:p>
          <a:p>
            <a:pPr algn="l">
              <a:defRPr/>
            </a:pP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Il </a:t>
            </a:r>
            <a:r>
              <a:rPr lang="it-IT" sz="2000" dirty="0" err="1" smtClean="0">
                <a:solidFill>
                  <a:schemeClr val="tx1"/>
                </a:solidFill>
                <a:latin typeface="Arial Narrow" pitchFamily="34" charset="0"/>
              </a:rPr>
              <a:t>C.O.C.</a:t>
            </a: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 è attivato dal Sindaco in previsione di un evento, o in immediata conseguenza dello stesso, e rimane operativo fino alla risoluzione delle problematiche generate dall’evento</a:t>
            </a:r>
          </a:p>
          <a:p>
            <a:pPr algn="l">
              <a:defRPr/>
            </a:pP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Il </a:t>
            </a:r>
            <a:r>
              <a:rPr lang="it-IT" sz="2000" dirty="0" err="1" smtClean="0">
                <a:solidFill>
                  <a:schemeClr val="tx1"/>
                </a:solidFill>
                <a:latin typeface="Arial Narrow" pitchFamily="34" charset="0"/>
              </a:rPr>
              <a:t>C.O.C.</a:t>
            </a:r>
            <a:r>
              <a:rPr lang="it-IT" sz="2000" dirty="0" smtClean="0">
                <a:solidFill>
                  <a:schemeClr val="tx1"/>
                </a:solidFill>
                <a:latin typeface="Arial Narrow" pitchFamily="34" charset="0"/>
              </a:rPr>
              <a:t> è strutturato in </a:t>
            </a:r>
            <a:r>
              <a:rPr lang="it-IT" sz="2000" b="1" i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“funzioni di supporto”</a:t>
            </a:r>
            <a:endParaRPr lang="it-IT" sz="2500" b="1" i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3" name="Picture 13" descr="Mostra immagine a dimensione intera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75" y="2143125"/>
            <a:ext cx="2089150" cy="1557338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4" name="Immagine 4" descr="sala_operativ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25" y="4286250"/>
            <a:ext cx="23812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9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4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 bwMode="auto">
          <a:xfrm>
            <a:off x="0" y="114300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Le Aree di Emergenza</a:t>
            </a:r>
            <a:b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endParaRPr kumimoji="0" lang="it-IT" altLang="it-IT" sz="3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500063" y="1928813"/>
            <a:ext cx="2087562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auto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kern="0" dirty="0">
                <a:latin typeface="Arial Narrow" pitchFamily="34" charset="0"/>
              </a:rPr>
              <a:t>Le aree di emergenza sono  aree che vengono individuate sul territorio comunale e che vengono utilizzate in caso di emergenza.</a:t>
            </a:r>
          </a:p>
          <a:p>
            <a:pPr eaLnBrk="0" fontAlgn="auto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it-IT" sz="2400" kern="0" dirty="0">
              <a:latin typeface="Arial Narrow" pitchFamily="34" charset="0"/>
            </a:endParaRPr>
          </a:p>
        </p:txBody>
      </p:sp>
      <p:cxnSp>
        <p:nvCxnSpPr>
          <p:cNvPr id="17" name="Connettore 2 16"/>
          <p:cNvCxnSpPr/>
          <p:nvPr/>
        </p:nvCxnSpPr>
        <p:spPr>
          <a:xfrm>
            <a:off x="2652713" y="4367213"/>
            <a:ext cx="2357437" cy="1587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flipV="1">
            <a:off x="2357438" y="2857500"/>
            <a:ext cx="1000125" cy="71437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2714625" y="4929188"/>
            <a:ext cx="3214688" cy="11430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6" descr="22a7ed7d193efa267e0f4f3ee69e815e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8" y="1928813"/>
            <a:ext cx="129698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11" descr="targa-dell-area-di-accoglienza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4938" y="2786063"/>
            <a:ext cx="138112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magine 12" descr="tenda_pn_7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75" y="5143500"/>
            <a:ext cx="2214563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9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4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1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2" name="Titolo 1"/>
          <p:cNvSpPr txBox="1">
            <a:spLocks/>
          </p:cNvSpPr>
          <p:nvPr/>
        </p:nvSpPr>
        <p:spPr bwMode="auto">
          <a:xfrm>
            <a:off x="0" y="1143000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Aree di Attesa della Popolazione</a:t>
            </a:r>
            <a:b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endParaRPr kumimoji="0" lang="it-IT" altLang="it-IT" sz="3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642938" y="2071688"/>
            <a:ext cx="4786312" cy="3286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2500" kern="0" dirty="0">
                <a:latin typeface="Arial Narrow" pitchFamily="34" charset="0"/>
                <a:cs typeface="Arial"/>
              </a:rPr>
              <a:t>Aree di Attesa sono luoghi di primo ritrovo per la popolazione, che verrà ricongiunta alle proprie famiglie e riceverà i beni di prima necessità (acqua ecc) e le informazioni sull’evento e sui comportamenti da seguire per le successive sistemazioni eventuali. </a:t>
            </a:r>
          </a:p>
          <a:p>
            <a:pPr indent="282575">
              <a:lnSpc>
                <a:spcPct val="30000"/>
              </a:lnSpc>
              <a:spcBef>
                <a:spcPct val="30000"/>
              </a:spcBef>
              <a:defRPr/>
            </a:pPr>
            <a:endParaRPr lang="it-IT" sz="2500" kern="0" dirty="0">
              <a:solidFill>
                <a:srgbClr val="FFFFFF"/>
              </a:solidFill>
              <a:latin typeface="Arial Narrow" pitchFamily="34" charset="0"/>
              <a:cs typeface="Arial"/>
            </a:endParaRPr>
          </a:p>
          <a:p>
            <a:pPr indent="282575">
              <a:lnSpc>
                <a:spcPct val="8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500" kern="0" dirty="0">
                <a:solidFill>
                  <a:srgbClr val="FFFFFF"/>
                </a:solidFill>
                <a:latin typeface="Arial Narrow" pitchFamily="34" charset="0"/>
                <a:cs typeface="Arial"/>
              </a:rPr>
              <a:t> </a:t>
            </a:r>
            <a:r>
              <a:rPr lang="it-IT" sz="2500" kern="0" dirty="0">
                <a:latin typeface="Arial Narrow" pitchFamily="34" charset="0"/>
                <a:cs typeface="Arial"/>
              </a:rPr>
              <a:t>periodo di utilizzo in emergenza il più breve possibile</a:t>
            </a:r>
          </a:p>
          <a:p>
            <a:pPr indent="282575">
              <a:lnSpc>
                <a:spcPct val="8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500" kern="0" dirty="0">
                <a:latin typeface="Arial Narrow" pitchFamily="34" charset="0"/>
                <a:cs typeface="Arial"/>
              </a:rPr>
              <a:t>sicurezza del percorso per il raggiungimento dell’area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6496050" y="2495550"/>
            <a:ext cx="719138" cy="6477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kern="0">
              <a:solidFill>
                <a:sysClr val="windowText" lastClr="000000"/>
              </a:solidFill>
            </a:endParaRPr>
          </a:p>
        </p:txBody>
      </p: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7353300" y="2495550"/>
            <a:ext cx="647700" cy="647700"/>
            <a:chOff x="2304" y="11844"/>
            <a:chExt cx="432" cy="432"/>
          </a:xfrm>
        </p:grpSpPr>
        <p:sp>
          <p:nvSpPr>
            <p:cNvPr id="31" name="Rectangle 6"/>
            <p:cNvSpPr>
              <a:spLocks noChangeArrowheads="1"/>
            </p:cNvSpPr>
            <p:nvPr/>
          </p:nvSpPr>
          <p:spPr bwMode="auto">
            <a:xfrm>
              <a:off x="2304" y="11844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 flipV="1">
              <a:off x="2304" y="11844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Line 8"/>
            <p:cNvSpPr>
              <a:spLocks noChangeShapeType="1"/>
            </p:cNvSpPr>
            <p:nvPr/>
          </p:nvSpPr>
          <p:spPr bwMode="auto">
            <a:xfrm flipV="1">
              <a:off x="2304" y="11844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 flipV="1">
              <a:off x="2304" y="11844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Line 10"/>
            <p:cNvSpPr>
              <a:spLocks noChangeShapeType="1"/>
            </p:cNvSpPr>
            <p:nvPr/>
          </p:nvSpPr>
          <p:spPr bwMode="auto">
            <a:xfrm flipV="1">
              <a:off x="2448" y="11988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Line 11"/>
            <p:cNvSpPr>
              <a:spLocks noChangeShapeType="1"/>
            </p:cNvSpPr>
            <p:nvPr/>
          </p:nvSpPr>
          <p:spPr bwMode="auto">
            <a:xfrm flipV="1">
              <a:off x="2592" y="1213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37" name="Picture 13" descr="Aree di attesa in emergenz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38" y="3571875"/>
            <a:ext cx="1785937" cy="2582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0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it-IT" altLang="it-IT" dirty="0" smtClean="0">
                <a:solidFill>
                  <a:schemeClr val="bg1"/>
                </a:solidFill>
                <a:latin typeface="Arial Narrow" pitchFamily="34" charset="0"/>
              </a:rPr>
              <a:t>LA LOTTA AGLI INCENDI BOSCHIVI</a:t>
            </a:r>
          </a:p>
        </p:txBody>
      </p:sp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9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4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1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5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6" name="Titolo 1"/>
          <p:cNvSpPr txBox="1">
            <a:spLocks/>
          </p:cNvSpPr>
          <p:nvPr/>
        </p:nvSpPr>
        <p:spPr bwMode="auto">
          <a:xfrm>
            <a:off x="0" y="1357313"/>
            <a:ext cx="91440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Aree di Ricovero della Popolazione</a:t>
            </a:r>
            <a:br>
              <a:rPr kumimoji="0" lang="it-IT" altLang="it-IT" sz="3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endParaRPr kumimoji="0" lang="it-IT" altLang="it-IT" sz="35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500063" y="2071688"/>
            <a:ext cx="5357812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it-IT" sz="2100" dirty="0">
                <a:latin typeface="Arial Narrow" pitchFamily="34" charset="0"/>
              </a:rPr>
              <a:t>Aree di Ricovero della popolazione sono strutture coperte - rischio idrogeologico - (ostelli, alberghi, abitazioni private, ecc.) o luoghi in cui saranno allestite tende e roulotte - rischio sismico - in grado di assicurare un ricovero alla popolazione colpita </a:t>
            </a:r>
          </a:p>
          <a:p>
            <a:pPr indent="95250" algn="just" eaLnBrk="0" hangingPunct="0">
              <a:defRPr/>
            </a:pPr>
            <a:endParaRPr lang="it-IT" sz="2100" dirty="0">
              <a:latin typeface="Arial Narrow" pitchFamily="34" charset="0"/>
            </a:endParaRPr>
          </a:p>
          <a:p>
            <a:pPr indent="95250" algn="just" eaLnBrk="0" hangingPunct="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100" dirty="0">
                <a:latin typeface="Arial Narrow" pitchFamily="34" charset="0"/>
              </a:rPr>
              <a:t> sicurezza del sito a frane, crolli, allagamenti</a:t>
            </a:r>
          </a:p>
          <a:p>
            <a:pPr indent="95250" algn="just" eaLnBrk="0" hangingPunct="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100" dirty="0">
                <a:latin typeface="Arial Narrow" pitchFamily="34" charset="0"/>
              </a:rPr>
              <a:t> vicinanza a reti idriche, elettriche e fognarie</a:t>
            </a:r>
          </a:p>
          <a:p>
            <a:pPr indent="95250" algn="just" eaLnBrk="0" hangingPunct="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100" dirty="0">
                <a:latin typeface="Arial Narrow" pitchFamily="34" charset="0"/>
              </a:rPr>
              <a:t> sicurezza del percorso per il raggiungimento dell’area</a:t>
            </a:r>
          </a:p>
          <a:p>
            <a:pPr indent="95250" algn="just" eaLnBrk="0" hangingPunct="0"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it-IT" sz="2100" dirty="0">
                <a:latin typeface="Arial Narrow" pitchFamily="34" charset="0"/>
              </a:rPr>
              <a:t>eventuale polifunzionalità</a:t>
            </a: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6723063" y="3067050"/>
            <a:ext cx="777875" cy="647700"/>
          </a:xfrm>
          <a:prstGeom prst="rect">
            <a:avLst/>
          </a:prstGeom>
          <a:solidFill>
            <a:srgbClr val="FF000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grpSp>
        <p:nvGrpSpPr>
          <p:cNvPr id="29" name="Group 3"/>
          <p:cNvGrpSpPr>
            <a:grpSpLocks/>
          </p:cNvGrpSpPr>
          <p:nvPr/>
        </p:nvGrpSpPr>
        <p:grpSpPr bwMode="auto">
          <a:xfrm>
            <a:off x="7794625" y="3067050"/>
            <a:ext cx="777875" cy="647700"/>
            <a:chOff x="3168" y="13068"/>
            <a:chExt cx="432" cy="432"/>
          </a:xfrm>
        </p:grpSpPr>
        <p:sp>
          <p:nvSpPr>
            <p:cNvPr id="30" name="Rectangle 4"/>
            <p:cNvSpPr>
              <a:spLocks noChangeArrowheads="1"/>
            </p:cNvSpPr>
            <p:nvPr/>
          </p:nvSpPr>
          <p:spPr bwMode="auto">
            <a:xfrm>
              <a:off x="3168" y="13068"/>
              <a:ext cx="432" cy="432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38" name="Line 5"/>
            <p:cNvSpPr>
              <a:spLocks noChangeShapeType="1"/>
            </p:cNvSpPr>
            <p:nvPr/>
          </p:nvSpPr>
          <p:spPr bwMode="auto">
            <a:xfrm>
              <a:off x="3312" y="13068"/>
              <a:ext cx="0" cy="432"/>
            </a:xfrm>
            <a:prstGeom prst="line">
              <a:avLst/>
            </a:prstGeom>
            <a:no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Line 6"/>
            <p:cNvSpPr>
              <a:spLocks noChangeShapeType="1"/>
            </p:cNvSpPr>
            <p:nvPr/>
          </p:nvSpPr>
          <p:spPr bwMode="auto">
            <a:xfrm>
              <a:off x="3456" y="13068"/>
              <a:ext cx="0" cy="432"/>
            </a:xfrm>
            <a:prstGeom prst="line">
              <a:avLst/>
            </a:prstGeom>
            <a:no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>
              <a:off x="3168" y="13212"/>
              <a:ext cx="432" cy="0"/>
            </a:xfrm>
            <a:prstGeom prst="line">
              <a:avLst/>
            </a:prstGeom>
            <a:no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>
              <a:off x="3168" y="13356"/>
              <a:ext cx="432" cy="0"/>
            </a:xfrm>
            <a:prstGeom prst="line">
              <a:avLst/>
            </a:prstGeom>
            <a:no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42" name="Picture 10" descr="dicoma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50" y="4143375"/>
            <a:ext cx="2000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8" name="Sottotitolo 2"/>
          <p:cNvSpPr>
            <a:spLocks noGrp="1"/>
          </p:cNvSpPr>
          <p:nvPr>
            <p:ph type="subTitle" idx="1"/>
          </p:nvPr>
        </p:nvSpPr>
        <p:spPr>
          <a:xfrm>
            <a:off x="1428750" y="4000500"/>
            <a:ext cx="6400800" cy="1752600"/>
          </a:xfrm>
        </p:spPr>
        <p:txBody>
          <a:bodyPr/>
          <a:lstStyle/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Campi scuola </a:t>
            </a:r>
          </a:p>
          <a:p>
            <a:pPr eaLnBrk="1" hangingPunct="1"/>
            <a:r>
              <a:rPr lang="it-IT" altLang="it-IT" sz="3000" smtClean="0">
                <a:solidFill>
                  <a:schemeClr val="bg1"/>
                </a:solidFill>
                <a:latin typeface="Arial Narrow" pitchFamily="34" charset="0"/>
              </a:rPr>
              <a:t>“Anch’io sono la protezione civile”</a:t>
            </a:r>
          </a:p>
        </p:txBody>
      </p:sp>
      <p:sp>
        <p:nvSpPr>
          <p:cNvPr id="12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9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14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1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5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sp>
        <p:nvSpPr>
          <p:cNvPr id="24" name="Sottotitolo 2"/>
          <p:cNvSpPr txBox="1">
            <a:spLocks/>
          </p:cNvSpPr>
          <p:nvPr/>
        </p:nvSpPr>
        <p:spPr bwMode="auto">
          <a:xfrm>
            <a:off x="1428750" y="40005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Campi scuola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“Anch’io sono la protezione civile”</a:t>
            </a:r>
          </a:p>
        </p:txBody>
      </p:sp>
      <p:pic>
        <p:nvPicPr>
          <p:cNvPr id="29" name="Immagine 12" descr="untitled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3929063"/>
            <a:ext cx="28575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itolo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898525"/>
          </a:xfrm>
        </p:spPr>
        <p:txBody>
          <a:bodyPr/>
          <a:lstStyle/>
          <a:p>
            <a:pPr eaLnBrk="1" hangingPunct="1"/>
            <a:r>
              <a:rPr lang="it-IT" altLang="it-IT" sz="3500" b="1" smtClean="0">
                <a:latin typeface="Arial Narrow" pitchFamily="34" charset="0"/>
              </a:rPr>
              <a:t>Aree di Ammassamento Soccorritori</a:t>
            </a:r>
            <a:r>
              <a:rPr lang="it-IT" altLang="it-IT" sz="3600" b="1" smtClean="0">
                <a:solidFill>
                  <a:srgbClr val="000099"/>
                </a:solidFill>
                <a:latin typeface="Comic Sans MS" pitchFamily="66" charset="0"/>
              </a:rPr>
              <a:t/>
            </a:r>
            <a:br>
              <a:rPr lang="it-IT" altLang="it-IT" sz="3600" b="1" smtClean="0">
                <a:solidFill>
                  <a:srgbClr val="000099"/>
                </a:solidFill>
                <a:latin typeface="Comic Sans MS" pitchFamily="66" charset="0"/>
              </a:rPr>
            </a:br>
            <a:endParaRPr lang="it-IT" altLang="it-IT" sz="3500" smtClean="0">
              <a:latin typeface="Arial Narrow" pitchFamily="34" charset="0"/>
            </a:endParaRPr>
          </a:p>
        </p:txBody>
      </p:sp>
      <p:sp>
        <p:nvSpPr>
          <p:cNvPr id="32" name="Sottotitolo 2"/>
          <p:cNvSpPr txBox="1">
            <a:spLocks/>
          </p:cNvSpPr>
          <p:nvPr/>
        </p:nvSpPr>
        <p:spPr bwMode="auto">
          <a:xfrm>
            <a:off x="714375" y="1857375"/>
            <a:ext cx="550068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7350" indent="-282575" algn="just" eaLnBrk="0" hangingPunct="0">
              <a:buFont typeface="Arial" charset="0"/>
              <a:buNone/>
            </a:pPr>
            <a:r>
              <a:rPr lang="it-IT" altLang="it-IT" sz="2500">
                <a:latin typeface="Arial Narrow" pitchFamily="34" charset="0"/>
                <a:cs typeface="Arial" charset="0"/>
              </a:rPr>
              <a:t>Aree dove vengono ospitati i soccorritori</a:t>
            </a:r>
          </a:p>
          <a:p>
            <a:pPr marL="387350" indent="-282575" algn="just" eaLnBrk="0" hangingPunct="0">
              <a:buFont typeface="Arial" charset="0"/>
              <a:buNone/>
            </a:pPr>
            <a:endParaRPr lang="it-IT" altLang="it-IT" sz="2500">
              <a:latin typeface="Arial Narrow" pitchFamily="34" charset="0"/>
              <a:cs typeface="Arial" charset="0"/>
            </a:endParaRPr>
          </a:p>
          <a:p>
            <a:pPr marL="387350" indent="-282575" eaLnBrk="0" hangingPunct="0">
              <a:buClr>
                <a:srgbClr val="003399"/>
              </a:buClr>
              <a:buFont typeface="Wingdings" pitchFamily="2" charset="2"/>
              <a:buChar char="q"/>
            </a:pPr>
            <a:r>
              <a:rPr lang="it-IT" altLang="it-IT" sz="2500">
                <a:latin typeface="Arial Narrow" pitchFamily="34" charset="0"/>
                <a:cs typeface="Arial" charset="0"/>
              </a:rPr>
              <a:t>  sicurezza del sito a frane, crolli allagamenti</a:t>
            </a:r>
          </a:p>
          <a:p>
            <a:pPr marL="387350" indent="-282575" eaLnBrk="0" hangingPunct="0">
              <a:buClr>
                <a:srgbClr val="003399"/>
              </a:buClr>
              <a:buFont typeface="Wingdings" pitchFamily="2" charset="2"/>
              <a:buChar char="q"/>
            </a:pPr>
            <a:r>
              <a:rPr lang="it-IT" altLang="it-IT" sz="2500">
                <a:latin typeface="Arial Narrow" pitchFamily="34" charset="0"/>
                <a:cs typeface="Arial" charset="0"/>
              </a:rPr>
              <a:t> vicinanza a reti idriche, elettriche e fognarie</a:t>
            </a:r>
          </a:p>
          <a:p>
            <a:pPr marL="387350" indent="-282575" eaLnBrk="0" hangingPunct="0">
              <a:buClr>
                <a:srgbClr val="003399"/>
              </a:buClr>
              <a:buFont typeface="Wingdings" pitchFamily="2" charset="2"/>
              <a:buChar char="q"/>
            </a:pPr>
            <a:r>
              <a:rPr lang="it-IT" altLang="it-IT" sz="2500">
                <a:latin typeface="Arial Narrow" pitchFamily="34" charset="0"/>
                <a:cs typeface="Arial" charset="0"/>
              </a:rPr>
              <a:t> sicurezza del percorso per il raggiungimento dell’area</a:t>
            </a:r>
          </a:p>
          <a:p>
            <a:pPr marL="387350" indent="-282575" eaLnBrk="0" hangingPunct="0">
              <a:buClr>
                <a:srgbClr val="003399"/>
              </a:buClr>
              <a:buFont typeface="Wingdings" pitchFamily="2" charset="2"/>
              <a:buChar char="q"/>
            </a:pPr>
            <a:r>
              <a:rPr lang="it-IT" altLang="it-IT" sz="2500">
                <a:latin typeface="Arial Narrow" pitchFamily="34" charset="0"/>
                <a:cs typeface="Arial" charset="0"/>
              </a:rPr>
              <a:t> raggiungibilità mediante mezzi di grande dimensione</a:t>
            </a:r>
          </a:p>
          <a:p>
            <a:pPr marL="387350" indent="-282575" eaLnBrk="0" hangingPunct="0">
              <a:buClr>
                <a:srgbClr val="003399"/>
              </a:buClr>
              <a:buFont typeface="Wingdings" pitchFamily="2" charset="2"/>
              <a:buChar char="q"/>
            </a:pPr>
            <a:r>
              <a:rPr lang="it-IT" altLang="it-IT" sz="2500">
                <a:latin typeface="Arial Narrow" pitchFamily="34" charset="0"/>
                <a:cs typeface="Arial" charset="0"/>
              </a:rPr>
              <a:t> eventuale polifunzionalità.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6786563" y="3071813"/>
            <a:ext cx="622300" cy="6429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 altLang="it-IT"/>
          </a:p>
        </p:txBody>
      </p:sp>
      <p:grpSp>
        <p:nvGrpSpPr>
          <p:cNvPr id="34" name="Group 11"/>
          <p:cNvGrpSpPr>
            <a:grpSpLocks/>
          </p:cNvGrpSpPr>
          <p:nvPr/>
        </p:nvGrpSpPr>
        <p:grpSpPr bwMode="auto">
          <a:xfrm>
            <a:off x="7643813" y="3071813"/>
            <a:ext cx="642937" cy="642937"/>
            <a:chOff x="2448" y="3276"/>
            <a:chExt cx="432" cy="432"/>
          </a:xfrm>
        </p:grpSpPr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2448" y="3276"/>
              <a:ext cx="432" cy="432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 altLang="it-IT"/>
            </a:p>
          </p:txBody>
        </p:sp>
        <p:sp>
          <p:nvSpPr>
            <p:cNvPr id="36" name="Line 13"/>
            <p:cNvSpPr>
              <a:spLocks noChangeShapeType="1"/>
            </p:cNvSpPr>
            <p:nvPr/>
          </p:nvSpPr>
          <p:spPr bwMode="auto">
            <a:xfrm flipV="1">
              <a:off x="2736" y="3276"/>
              <a:ext cx="0" cy="432"/>
            </a:xfrm>
            <a:prstGeom prst="line">
              <a:avLst/>
            </a:prstGeom>
            <a:noFill/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28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pic>
        <p:nvPicPr>
          <p:cNvPr id="15" name="Immagine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1124744"/>
            <a:ext cx="3512422" cy="49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4"/>
          <p:cNvPicPr>
            <a:picLocks noChangeAspect="1"/>
          </p:cNvPicPr>
          <p:nvPr/>
        </p:nvPicPr>
        <p:blipFill>
          <a:blip r:embed="rId7" cstate="print"/>
          <a:srcRect l="29852" t="36041" r="31728" b="39375"/>
          <a:stretch>
            <a:fillRect/>
          </a:stretch>
        </p:blipFill>
        <p:spPr bwMode="auto">
          <a:xfrm>
            <a:off x="3779912" y="4293096"/>
            <a:ext cx="4999037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3"/>
          <p:cNvPicPr>
            <a:picLocks noChangeAspect="1"/>
          </p:cNvPicPr>
          <p:nvPr/>
        </p:nvPicPr>
        <p:blipFill>
          <a:blip r:embed="rId8" cstate="print"/>
          <a:srcRect l="25638" t="18126" r="28345" b="24792"/>
          <a:stretch>
            <a:fillRect/>
          </a:stretch>
        </p:blipFill>
        <p:spPr bwMode="auto">
          <a:xfrm>
            <a:off x="3923928" y="980728"/>
            <a:ext cx="4983038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29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531800" y="935304"/>
            <a:ext cx="4393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Grazie per l’attenzione!</a:t>
            </a:r>
          </a:p>
        </p:txBody>
      </p:sp>
      <p:pic>
        <p:nvPicPr>
          <p:cNvPr id="13" name="Picture 2" descr="https://fbcdn-sphotos-e-a.akamaihd.net/hphotos-ak-xaf1/t31.0-8/10380150_655167347903126_4832791796578379228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891" y="1628801"/>
            <a:ext cx="4923160" cy="27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567962"/>
              </p:ext>
            </p:extLst>
          </p:nvPr>
        </p:nvGraphicFramePr>
        <p:xfrm>
          <a:off x="1205668" y="4885415"/>
          <a:ext cx="6686417" cy="118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mage" r:id="rId9" imgW="13612698" imgH="2412698" progId="">
                  <p:embed/>
                </p:oleObj>
              </mc:Choice>
              <mc:Fallback>
                <p:oleObj name="Image" r:id="rId9" imgW="13612698" imgH="2412698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668" y="4885415"/>
                        <a:ext cx="6686417" cy="1185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sellaDiTesto 13"/>
          <p:cNvSpPr txBox="1"/>
          <p:nvPr/>
        </p:nvSpPr>
        <p:spPr>
          <a:xfrm>
            <a:off x="1331640" y="4546861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Per maggiori informazioni visitate </a:t>
            </a:r>
            <a:r>
              <a:rPr lang="it-IT" sz="1600" b="1" dirty="0" smtClean="0"/>
              <a:t>www.protezionecivilepomigliano.it</a:t>
            </a:r>
          </a:p>
        </p:txBody>
      </p:sp>
    </p:spTree>
    <p:extLst>
      <p:ext uri="{BB962C8B-B14F-4D97-AF65-F5344CB8AC3E}">
        <p14:creationId xmlns:p14="http://schemas.microsoft.com/office/powerpoint/2010/main" val="5045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2128</Words>
  <Application>Microsoft Office PowerPoint</Application>
  <PresentationFormat>Presentazione su schermo (4:3)</PresentationFormat>
  <Paragraphs>293</Paragraphs>
  <Slides>29</Slides>
  <Notes>29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Tema di Office</vt:lpstr>
      <vt:lpstr>Image</vt:lpstr>
      <vt:lpstr>Una Città Sicura</vt:lpstr>
      <vt:lpstr>Presentazione standard di PowerPoint</vt:lpstr>
      <vt:lpstr>Presentazione standard di PowerPoint</vt:lpstr>
      <vt:lpstr>Presentazione standard di PowerPoint</vt:lpstr>
      <vt:lpstr>Le Componenti del Sistema di Protezione Civile</vt:lpstr>
      <vt:lpstr>Presentazione standard di PowerPoint</vt:lpstr>
      <vt:lpstr>LA LOTTA AGLI INCENDI BOSCHIVI</vt:lpstr>
      <vt:lpstr>LA LOTTA AGLI INCENDI BOSCHIVI</vt:lpstr>
      <vt:lpstr>LA LOTTA AGLI INCENDI BOSCHIVI</vt:lpstr>
      <vt:lpstr>LA LOTTA AGLI INCENDI BOSCHIVI</vt:lpstr>
      <vt:lpstr>Presentazione standard di PowerPoint</vt:lpstr>
      <vt:lpstr>Attività di soccorso</vt:lpstr>
      <vt:lpstr>Ripristino della normalità</vt:lpstr>
      <vt:lpstr>Presentazione standard di PowerPoint</vt:lpstr>
      <vt:lpstr>Presentazione standard di PowerPoint</vt:lpstr>
      <vt:lpstr>Quindi che cos’è un’operazione protezione civile? 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LA LOTTA AGLI INCENDI BOSCHIVI</vt:lpstr>
      <vt:lpstr>Aree di Ammassamento Soccorritori </vt:lpstr>
      <vt:lpstr>Presentazione standard di PowerPoint</vt:lpstr>
      <vt:lpstr>Presentazione standard di PowerPoint</vt:lpstr>
    </vt:vector>
  </TitlesOfParts>
  <Company>DPC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edarmini</dc:creator>
  <cp:lastModifiedBy>Enriico</cp:lastModifiedBy>
  <cp:revision>89</cp:revision>
  <dcterms:created xsi:type="dcterms:W3CDTF">2011-06-15T08:59:37Z</dcterms:created>
  <dcterms:modified xsi:type="dcterms:W3CDTF">2015-11-18T21:36:44Z</dcterms:modified>
</cp:coreProperties>
</file>