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73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50" r:id="rId25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squale Beneduce" initials="PB" lastIdx="2" clrIdx="0">
    <p:extLst>
      <p:ext uri="{19B8F6BF-5375-455C-9EA6-DF929625EA0E}">
        <p15:presenceInfo xmlns:p15="http://schemas.microsoft.com/office/powerpoint/2012/main" xmlns="" userId="27e16d643557c9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EE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23" autoAdjust="0"/>
    <p:restoredTop sz="94718" autoAdjust="0"/>
  </p:normalViewPr>
  <p:slideViewPr>
    <p:cSldViewPr>
      <p:cViewPr varScale="1">
        <p:scale>
          <a:sx n="73" d="100"/>
          <a:sy n="73" d="100"/>
        </p:scale>
        <p:origin x="-11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smtClean="0"/>
              <a:t>Corso di Protezione Civile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82FB9-33EB-4FF4-AEAD-19D0B53482B6}" type="datetime1">
              <a:rPr lang="it-IT" smtClean="0"/>
              <a:pPr/>
              <a:t>15/11/2015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D2C3B-6775-4618-A809-0E9522C236A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133620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it-IT" smtClean="0"/>
              <a:t>Corso di Protezione Civile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D72F3B68-611C-47A0-926F-C00BF498EA34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FFF5CA-CA96-4E50-9F4A-B47EE7493FE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2052255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2961112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417756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3644808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F0D98-4F94-4CF5-A23E-11DF9BF885BD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D4A5D-BA6B-4894-8EB6-10D0CE59AB4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74364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BCAA4-8C27-45F2-9EA7-A48E532F723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B50580-93D9-42D5-A259-FBC1B36C674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15739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43954-4714-485B-9542-693F386228E3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285BC-3557-4D26-B0EB-37E33969A05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58137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03B05-3013-4E3A-B1C1-657F48D9A01A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9BA5E-B9E7-4E15-99FE-FFCF8E60E2E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57862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E2664-836D-48B4-AC08-948062110A55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4840B-D0FB-4A77-AA15-2D91C4DAB9F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53922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EB6FF-6271-4AF2-BEBC-09F1D88830A7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3C0B11-EE21-4DBE-B6A9-2E1F6894C1B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73387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AB97C-97B4-481A-AC76-AB57D60277DE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B8589-BB51-4FED-86D4-B6D62093145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69951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CD875-4BAE-457A-8544-9B5D45511920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8E07A-A5CA-49AE-BD07-BD43831EACF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367513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E88D7-7BFA-4DCC-93E7-E797D36D64D3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B1792-AEE6-495E-AC8C-DCF7AEC87F6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10101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9D646-336D-4223-ABD4-669313FCEAD3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D1E10-4AF3-4319-84AF-DBD959CF071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4156241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6208F-8BA5-4E59-B8C3-95A014AD7E1D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2504A-7AB0-4ADC-9E46-D58A1BADAC2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04916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118238-1E73-4445-88E4-3F1FD4B97A38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E176727-90F0-4686-B148-CFC9C988AACE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7.jpe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6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.jpe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40.png"/><Relationship Id="rId5" Type="http://schemas.openxmlformats.org/officeDocument/2006/relationships/image" Target="../media/image8.png"/><Relationship Id="rId10" Type="http://schemas.openxmlformats.org/officeDocument/2006/relationships/image" Target="../media/image39.png"/><Relationship Id="rId4" Type="http://schemas.openxmlformats.org/officeDocument/2006/relationships/image" Target="../media/image7.jpe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.jpeg"/><Relationship Id="rId7" Type="http://schemas.openxmlformats.org/officeDocument/2006/relationships/image" Target="../media/image39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44.png"/><Relationship Id="rId5" Type="http://schemas.openxmlformats.org/officeDocument/2006/relationships/image" Target="../media/image8.png"/><Relationship Id="rId10" Type="http://schemas.openxmlformats.org/officeDocument/2006/relationships/image" Target="../media/image43.png"/><Relationship Id="rId4" Type="http://schemas.openxmlformats.org/officeDocument/2006/relationships/image" Target="../media/image7.jpe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6.jpe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50.png"/><Relationship Id="rId5" Type="http://schemas.openxmlformats.org/officeDocument/2006/relationships/image" Target="../media/image8.png"/><Relationship Id="rId10" Type="http://schemas.openxmlformats.org/officeDocument/2006/relationships/image" Target="../media/image49.png"/><Relationship Id="rId4" Type="http://schemas.openxmlformats.org/officeDocument/2006/relationships/image" Target="../media/image7.jpeg"/><Relationship Id="rId9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.jpe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57.png"/><Relationship Id="rId5" Type="http://schemas.openxmlformats.org/officeDocument/2006/relationships/image" Target="../media/image8.png"/><Relationship Id="rId10" Type="http://schemas.openxmlformats.org/officeDocument/2006/relationships/image" Target="../media/image56.png"/><Relationship Id="rId4" Type="http://schemas.openxmlformats.org/officeDocument/2006/relationships/image" Target="../media/image7.jpeg"/><Relationship Id="rId9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.jpe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.jpe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.jpe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.jpe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r>
              <a:rPr lang="it-I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Città Sicura</a:t>
            </a:r>
            <a:endParaRPr lang="it-I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462827"/>
            <a:ext cx="6400800" cy="1752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Il nuovo Piano di Protezione Civile</a:t>
            </a:r>
            <a:br>
              <a:rPr lang="it-IT" dirty="0" smtClean="0">
                <a:solidFill>
                  <a:schemeClr val="bg1"/>
                </a:solidFill>
              </a:rPr>
            </a:br>
            <a:r>
              <a:rPr lang="it-IT" dirty="0" smtClean="0">
                <a:solidFill>
                  <a:schemeClr val="bg1"/>
                </a:solidFill>
              </a:rPr>
              <a:t>della Città di </a:t>
            </a:r>
            <a:r>
              <a:rPr lang="it-IT" dirty="0" err="1" smtClean="0">
                <a:solidFill>
                  <a:schemeClr val="bg1"/>
                </a:solidFill>
              </a:rPr>
              <a:t>Pomigliano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smtClean="0">
                <a:solidFill>
                  <a:schemeClr val="bg1"/>
                </a:solidFill>
              </a:rPr>
              <a:t>d’Arco</a:t>
            </a:r>
          </a:p>
          <a:p>
            <a:r>
              <a:rPr lang="it-IT" sz="2400" dirty="0" smtClean="0">
                <a:solidFill>
                  <a:schemeClr val="bg1"/>
                </a:solidFill>
              </a:rPr>
              <a:t>Per scuole medie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351028-DD22-44B5-8338-7359B1ECAF79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619672" y="6356350"/>
            <a:ext cx="6480720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</a:t>
            </a:fld>
            <a:endParaRPr lang="it-IT" alt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46" r="61174"/>
          <a:stretch/>
        </p:blipFill>
        <p:spPr>
          <a:xfrm>
            <a:off x="7244518" y="4942050"/>
            <a:ext cx="1433317" cy="139349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060"/>
          <a:stretch/>
        </p:blipFill>
        <p:spPr>
          <a:xfrm>
            <a:off x="145060" y="5099541"/>
            <a:ext cx="2988332" cy="112012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/>
          <a:stretch/>
        </p:blipFill>
        <p:spPr>
          <a:xfrm>
            <a:off x="3490501" y="5215427"/>
            <a:ext cx="721949" cy="1120121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5919" y="1662511"/>
            <a:ext cx="1592161" cy="159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2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CasellaDiTesto 1"/>
          <p:cNvSpPr txBox="1">
            <a:spLocks noChangeArrowheads="1"/>
          </p:cNvSpPr>
          <p:nvPr/>
        </p:nvSpPr>
        <p:spPr bwMode="auto">
          <a:xfrm>
            <a:off x="211138" y="1988840"/>
            <a:ext cx="8105278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eaLnBrk="1" hangingPunct="1"/>
            <a:r>
              <a:rPr lang="it-IT" altLang="it-IT" sz="2400" i="1" dirty="0" smtClean="0">
                <a:latin typeface="Arial Narrow" pitchFamily="34" charset="0"/>
              </a:rPr>
              <a:t>Emergenze e comportamenti: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it-IT" altLang="it-IT" sz="2400" i="1" dirty="0" smtClean="0">
              <a:latin typeface="Arial Narrow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it-IT" altLang="it-IT" sz="2200" i="1" dirty="0" smtClean="0">
                <a:latin typeface="Arial Narrow" pitchFamily="34" charset="0"/>
              </a:rPr>
              <a:t>RISCHIO INCENDI </a:t>
            </a:r>
            <a:r>
              <a:rPr lang="it-IT" altLang="it-IT" sz="2200" i="1" dirty="0" err="1" smtClean="0">
                <a:latin typeface="Arial Narrow" pitchFamily="34" charset="0"/>
              </a:rPr>
              <a:t>DI</a:t>
            </a:r>
            <a:r>
              <a:rPr lang="it-IT" altLang="it-IT" sz="2200" i="1" dirty="0" smtClean="0">
                <a:latin typeface="Arial Narrow" pitchFamily="34" charset="0"/>
              </a:rPr>
              <a:t> INTERFACCIA</a:t>
            </a:r>
          </a:p>
          <a:p>
            <a:pPr marL="457200" indent="-457200">
              <a:buFont typeface="Wingdings" pitchFamily="2" charset="2"/>
              <a:buChar char="Ø"/>
            </a:pP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it-IT" altLang="it-IT" sz="2200" i="1" dirty="0" smtClean="0">
                <a:latin typeface="Arial Narrow" pitchFamily="34" charset="0"/>
              </a:rPr>
              <a:t>RISCHIO IDRAULICO: ALLUVIONE </a:t>
            </a: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it-IT" altLang="it-IT" sz="2200" i="1" dirty="0">
                <a:latin typeface="Arial Narrow" pitchFamily="34" charset="0"/>
              </a:rPr>
              <a:t>RISCHIO </a:t>
            </a:r>
            <a:r>
              <a:rPr lang="it-IT" altLang="it-IT" sz="2200" i="1" dirty="0" smtClean="0">
                <a:latin typeface="Arial Narrow" pitchFamily="34" charset="0"/>
              </a:rPr>
              <a:t>SISMICO: TERREMOTO </a:t>
            </a: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it-IT" altLang="it-IT" sz="2200" i="1" dirty="0">
                <a:latin typeface="Arial Narrow" pitchFamily="34" charset="0"/>
              </a:rPr>
              <a:t>RISCHIO VULCANICO: ERUZIONE VESUVIO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it-IT" altLang="it-IT" sz="2200" i="1" dirty="0">
                <a:latin typeface="Arial Narrow" pitchFamily="34" charset="0"/>
              </a:rPr>
              <a:t>RISCHIO CHIMICO - INDUSTRIALE</a:t>
            </a:r>
          </a:p>
        </p:txBody>
      </p:sp>
      <p:pic>
        <p:nvPicPr>
          <p:cNvPr id="13" name="Immagine 6"/>
          <p:cNvPicPr>
            <a:picLocks noChangeAspect="1"/>
          </p:cNvPicPr>
          <p:nvPr/>
        </p:nvPicPr>
        <p:blipFill>
          <a:blip r:embed="rId7" cstate="print"/>
          <a:srcRect r="2373"/>
          <a:stretch>
            <a:fillRect/>
          </a:stretch>
        </p:blipFill>
        <p:spPr bwMode="auto">
          <a:xfrm>
            <a:off x="179512" y="764704"/>
            <a:ext cx="4215025" cy="879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magine 7"/>
          <p:cNvPicPr>
            <a:picLocks noChangeAspect="1"/>
          </p:cNvPicPr>
          <p:nvPr/>
        </p:nvPicPr>
        <p:blipFill>
          <a:blip r:embed="rId7" cstate="print"/>
          <a:srcRect l="2611"/>
          <a:stretch>
            <a:fillRect/>
          </a:stretch>
        </p:blipFill>
        <p:spPr bwMode="auto">
          <a:xfrm>
            <a:off x="4355977" y="764704"/>
            <a:ext cx="4608512" cy="963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3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4" name="CasellaDiTesto 4"/>
          <p:cNvSpPr txBox="1">
            <a:spLocks noChangeArrowheads="1"/>
          </p:cNvSpPr>
          <p:nvPr/>
        </p:nvSpPr>
        <p:spPr bwMode="auto">
          <a:xfrm>
            <a:off x="1547664" y="476672"/>
            <a:ext cx="51125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sz="3200" dirty="0"/>
              <a:t>EMERGENZA</a:t>
            </a:r>
          </a:p>
        </p:txBody>
      </p:sp>
      <p:pic>
        <p:nvPicPr>
          <p:cNvPr id="18" name="Immagine 5"/>
          <p:cNvPicPr>
            <a:picLocks noChangeAspect="1"/>
          </p:cNvPicPr>
          <p:nvPr/>
        </p:nvPicPr>
        <p:blipFill>
          <a:blip r:embed="rId7" cstate="print"/>
          <a:srcRect l="12881" t="14745" r="58031" b="23473"/>
          <a:stretch>
            <a:fillRect/>
          </a:stretch>
        </p:blipFill>
        <p:spPr bwMode="auto">
          <a:xfrm>
            <a:off x="5940152" y="1196752"/>
            <a:ext cx="2088232" cy="2163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magine 6"/>
          <p:cNvPicPr>
            <a:picLocks noChangeAspect="1"/>
          </p:cNvPicPr>
          <p:nvPr/>
        </p:nvPicPr>
        <p:blipFill>
          <a:blip r:embed="rId8" cstate="print"/>
          <a:srcRect l="12386" t="17209" r="58018" b="21007"/>
          <a:stretch>
            <a:fillRect/>
          </a:stretch>
        </p:blipFill>
        <p:spPr bwMode="auto">
          <a:xfrm>
            <a:off x="3563888" y="1196752"/>
            <a:ext cx="1997893" cy="2090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magine 3"/>
          <p:cNvPicPr>
            <a:picLocks noChangeAspect="1"/>
          </p:cNvPicPr>
          <p:nvPr/>
        </p:nvPicPr>
        <p:blipFill>
          <a:blip r:embed="rId9" cstate="print"/>
          <a:srcRect l="12881" t="31985" r="58144" b="14012"/>
          <a:stretch>
            <a:fillRect/>
          </a:stretch>
        </p:blipFill>
        <p:spPr bwMode="auto">
          <a:xfrm>
            <a:off x="755576" y="1340768"/>
            <a:ext cx="2160240" cy="198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magine 9"/>
          <p:cNvPicPr>
            <a:picLocks noChangeAspect="1"/>
          </p:cNvPicPr>
          <p:nvPr/>
        </p:nvPicPr>
        <p:blipFill>
          <a:blip r:embed="rId10" cstate="print"/>
          <a:srcRect l="48865" t="16858" r="25156" b="12544"/>
          <a:stretch>
            <a:fillRect/>
          </a:stretch>
        </p:blipFill>
        <p:spPr bwMode="auto">
          <a:xfrm>
            <a:off x="6300192" y="3573016"/>
            <a:ext cx="1944216" cy="262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Immagine 8"/>
          <p:cNvPicPr>
            <a:picLocks noChangeAspect="1"/>
          </p:cNvPicPr>
          <p:nvPr/>
        </p:nvPicPr>
        <p:blipFill>
          <a:blip r:embed="rId10" cstate="print"/>
          <a:srcRect l="12782" t="16858" r="57057" b="12544"/>
          <a:stretch>
            <a:fillRect/>
          </a:stretch>
        </p:blipFill>
        <p:spPr bwMode="auto">
          <a:xfrm>
            <a:off x="3491880" y="3501008"/>
            <a:ext cx="2160240" cy="277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Immagine 7"/>
          <p:cNvPicPr>
            <a:picLocks noChangeAspect="1"/>
          </p:cNvPicPr>
          <p:nvPr/>
        </p:nvPicPr>
        <p:blipFill>
          <a:blip r:embed="rId7" cstate="print"/>
          <a:srcRect l="45975" t="14745" r="24759" b="11839"/>
          <a:stretch>
            <a:fillRect/>
          </a:stretch>
        </p:blipFill>
        <p:spPr bwMode="auto">
          <a:xfrm>
            <a:off x="827584" y="3573016"/>
            <a:ext cx="2040931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4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7" name="object 9"/>
          <p:cNvSpPr>
            <a:spLocks noChangeArrowheads="1"/>
          </p:cNvSpPr>
          <p:nvPr/>
        </p:nvSpPr>
        <p:spPr bwMode="auto">
          <a:xfrm>
            <a:off x="827584" y="1340768"/>
            <a:ext cx="2520280" cy="4248472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9" name="object 10"/>
          <p:cNvSpPr txBox="1">
            <a:spLocks noChangeArrowheads="1"/>
          </p:cNvSpPr>
          <p:nvPr/>
        </p:nvSpPr>
        <p:spPr bwMode="auto">
          <a:xfrm>
            <a:off x="3995936" y="1412776"/>
            <a:ext cx="4464496" cy="197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1" hangingPunct="1"/>
            <a:r>
              <a:rPr lang="it-IT" altLang="it-IT" sz="2000" b="1" dirty="0">
                <a:ea typeface="Calibri" pitchFamily="34" charset="0"/>
                <a:cs typeface="Calibri" pitchFamily="34" charset="0"/>
              </a:rPr>
              <a:t>COSA FARE IN CASO </a:t>
            </a:r>
            <a:r>
              <a:rPr lang="it-IT" altLang="it-IT" sz="2000" b="1" dirty="0" err="1">
                <a:ea typeface="Calibri" pitchFamily="34" charset="0"/>
                <a:cs typeface="Calibri" pitchFamily="34" charset="0"/>
              </a:rPr>
              <a:t>DI</a:t>
            </a:r>
            <a:r>
              <a:rPr lang="it-IT" altLang="it-IT" sz="2000" b="1" dirty="0">
                <a:ea typeface="Calibri" pitchFamily="34" charset="0"/>
                <a:cs typeface="Calibri" pitchFamily="34" charset="0"/>
              </a:rPr>
              <a:t> </a:t>
            </a:r>
            <a:r>
              <a:rPr lang="it-IT" altLang="it-IT" sz="2000" b="1" dirty="0" smtClean="0">
                <a:ea typeface="Calibri" pitchFamily="34" charset="0"/>
                <a:cs typeface="Calibri" pitchFamily="34" charset="0"/>
              </a:rPr>
              <a:t>INCENDIO...</a:t>
            </a:r>
            <a:endParaRPr lang="it-IT" altLang="it-IT" sz="2000" dirty="0"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ts val="38"/>
              </a:spcBef>
            </a:pPr>
            <a:endParaRPr lang="it-IT" altLang="it-IT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01000"/>
              </a:lnSpc>
              <a:buFontTx/>
              <a:buChar char="-"/>
            </a:pP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SE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L’INCENDIOSI 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È SVILUPPATO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NEL 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LOCALE IN CUI TI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TROVI</a:t>
            </a:r>
            <a:endParaRPr lang="it-IT" altLang="it-IT" sz="1500" dirty="0"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ts val="38"/>
              </a:spcBef>
              <a:buFont typeface="Calibri" pitchFamily="34" charset="0"/>
              <a:buChar char="-"/>
            </a:pPr>
            <a:endParaRPr lang="it-IT" altLang="it-IT" sz="15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01000"/>
              </a:lnSpc>
              <a:buFontTx/>
              <a:buChar char="-"/>
            </a:pP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SE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L’INCENDIOSI 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È SVILUPPATO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FUORI 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DAL LOCALE IN CUI TI TROVI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E 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LE VIE </a:t>
            </a:r>
            <a:r>
              <a:rPr lang="it-IT" altLang="it-IT" sz="1500" b="1" dirty="0" err="1">
                <a:ea typeface="Calibri" pitchFamily="34" charset="0"/>
                <a:cs typeface="Calibri" pitchFamily="34" charset="0"/>
              </a:rPr>
              <a:t>DI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ESODO</a:t>
            </a:r>
            <a:endParaRPr lang="it-IT" altLang="it-IT" sz="1500" dirty="0">
              <a:ea typeface="Calibri" pitchFamily="34" charset="0"/>
              <a:cs typeface="Calibri" pitchFamily="34" charset="0"/>
            </a:endParaRPr>
          </a:p>
          <a:p>
            <a:pPr algn="ctr" eaLnBrk="1" hangingPunct="1">
              <a:spcBef>
                <a:spcPts val="25"/>
              </a:spcBef>
            </a:pP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SONO LIBERE E PERCORRIBILI</a:t>
            </a:r>
            <a:endParaRPr lang="it-IT" altLang="it-IT" sz="1500" dirty="0">
              <a:ea typeface="Calibri" pitchFamily="34" charset="0"/>
              <a:cs typeface="Calibri" pitchFamily="34" charset="0"/>
            </a:endParaRPr>
          </a:p>
        </p:txBody>
      </p:sp>
      <p:pic>
        <p:nvPicPr>
          <p:cNvPr id="30" name="Immagine 2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920" y="3861048"/>
            <a:ext cx="4637182" cy="222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5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CasellaDiTesto 2"/>
          <p:cNvSpPr txBox="1">
            <a:spLocks noChangeArrowheads="1"/>
          </p:cNvSpPr>
          <p:nvPr/>
        </p:nvSpPr>
        <p:spPr bwMode="auto">
          <a:xfrm>
            <a:off x="1403648" y="692696"/>
            <a:ext cx="5241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b="1" dirty="0">
                <a:ea typeface="Calibri" pitchFamily="34" charset="0"/>
                <a:cs typeface="Calibri" pitchFamily="34" charset="0"/>
              </a:rPr>
              <a:t>SE L’INCENDIO SI È SVILUPPATO </a:t>
            </a:r>
            <a:r>
              <a:rPr lang="it-IT" altLang="it-IT" b="1" dirty="0" smtClean="0">
                <a:ea typeface="Calibri" pitchFamily="34" charset="0"/>
                <a:cs typeface="Calibri" pitchFamily="34" charset="0"/>
              </a:rPr>
              <a:t>NEL </a:t>
            </a:r>
            <a:r>
              <a:rPr lang="it-IT" altLang="it-IT" b="1" dirty="0">
                <a:ea typeface="Calibri" pitchFamily="34" charset="0"/>
                <a:cs typeface="Calibri" pitchFamily="34" charset="0"/>
              </a:rPr>
              <a:t>LOCALE IN CUI TI </a:t>
            </a:r>
            <a:r>
              <a:rPr lang="it-IT" altLang="it-IT" b="1" dirty="0" smtClean="0">
                <a:ea typeface="Calibri" pitchFamily="34" charset="0"/>
                <a:cs typeface="Calibri" pitchFamily="34" charset="0"/>
              </a:rPr>
              <a:t>TROVI</a:t>
            </a:r>
            <a:endParaRPr lang="it-IT" altLang="it-IT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13" name="object 22"/>
          <p:cNvSpPr>
            <a:spLocks noChangeArrowheads="1"/>
          </p:cNvSpPr>
          <p:nvPr/>
        </p:nvSpPr>
        <p:spPr bwMode="auto">
          <a:xfrm>
            <a:off x="622300" y="1603375"/>
            <a:ext cx="2279650" cy="2341563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4" name="object 21"/>
          <p:cNvSpPr txBox="1">
            <a:spLocks noChangeArrowheads="1"/>
          </p:cNvSpPr>
          <p:nvPr/>
        </p:nvSpPr>
        <p:spPr bwMode="auto">
          <a:xfrm>
            <a:off x="971550" y="4035425"/>
            <a:ext cx="1582738" cy="42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mantieni </a:t>
            </a:r>
          </a:p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la CALMA</a:t>
            </a:r>
          </a:p>
        </p:txBody>
      </p:sp>
      <p:sp>
        <p:nvSpPr>
          <p:cNvPr id="15" name="object 23"/>
          <p:cNvSpPr>
            <a:spLocks noChangeArrowheads="1"/>
          </p:cNvSpPr>
          <p:nvPr/>
        </p:nvSpPr>
        <p:spPr bwMode="auto">
          <a:xfrm>
            <a:off x="3351213" y="1619250"/>
            <a:ext cx="2281237" cy="2341563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6" name="object 24"/>
          <p:cNvSpPr txBox="1">
            <a:spLocks noChangeArrowheads="1"/>
          </p:cNvSpPr>
          <p:nvPr/>
        </p:nvSpPr>
        <p:spPr bwMode="auto">
          <a:xfrm>
            <a:off x="3203848" y="4035425"/>
            <a:ext cx="2160240" cy="65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69863" indent="13335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esci subito  da quel locale,</a:t>
            </a:r>
          </a:p>
          <a:p>
            <a:pPr marL="169863" indent="133350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chiudendo la porta</a:t>
            </a:r>
          </a:p>
        </p:txBody>
      </p:sp>
      <p:sp>
        <p:nvSpPr>
          <p:cNvPr id="17" name="object 19"/>
          <p:cNvSpPr>
            <a:spLocks noChangeArrowheads="1"/>
          </p:cNvSpPr>
          <p:nvPr/>
        </p:nvSpPr>
        <p:spPr bwMode="auto">
          <a:xfrm>
            <a:off x="6173788" y="1603375"/>
            <a:ext cx="2279650" cy="2341563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8" name="object 20"/>
          <p:cNvSpPr txBox="1">
            <a:spLocks noChangeArrowheads="1"/>
          </p:cNvSpPr>
          <p:nvPr/>
        </p:nvSpPr>
        <p:spPr bwMode="auto">
          <a:xfrm>
            <a:off x="5796136" y="4035425"/>
            <a:ext cx="2952328" cy="1094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5715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una volta fuori dal locale  raggiungi, insieme</a:t>
            </a:r>
          </a:p>
          <a:p>
            <a:pPr marL="5715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alle altre persone, il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punto di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raccolta seguendo</a:t>
            </a:r>
          </a:p>
          <a:p>
            <a:pPr marL="57150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le vie di esodo segnate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6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9" name="CasellaDiTesto 2"/>
          <p:cNvSpPr txBox="1">
            <a:spLocks noChangeArrowheads="1"/>
          </p:cNvSpPr>
          <p:nvPr/>
        </p:nvSpPr>
        <p:spPr bwMode="auto">
          <a:xfrm>
            <a:off x="467544" y="908720"/>
            <a:ext cx="7416824" cy="928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1000"/>
              </a:lnSpc>
            </a:pPr>
            <a:r>
              <a:rPr lang="it-IT" altLang="it-IT" b="1" dirty="0">
                <a:ea typeface="Calibri" pitchFamily="34" charset="0"/>
                <a:cs typeface="Calibri" pitchFamily="34" charset="0"/>
              </a:rPr>
              <a:t>SE L’INCENDIO SI È SVILUPPATO FUORI  DAL LOCALE IN CUI TI TROVI E LE VIE </a:t>
            </a:r>
            <a:r>
              <a:rPr lang="it-IT" altLang="it-IT" b="1" dirty="0" err="1">
                <a:ea typeface="Calibri" pitchFamily="34" charset="0"/>
                <a:cs typeface="Calibri" pitchFamily="34" charset="0"/>
              </a:rPr>
              <a:t>DI</a:t>
            </a:r>
            <a:r>
              <a:rPr lang="it-IT" altLang="it-IT" b="1" dirty="0">
                <a:ea typeface="Calibri" pitchFamily="34" charset="0"/>
                <a:cs typeface="Calibri" pitchFamily="34" charset="0"/>
              </a:rPr>
              <a:t> </a:t>
            </a:r>
            <a:r>
              <a:rPr lang="it-IT" altLang="it-IT" b="1" dirty="0" smtClean="0">
                <a:ea typeface="Calibri" pitchFamily="34" charset="0"/>
                <a:cs typeface="Calibri" pitchFamily="34" charset="0"/>
              </a:rPr>
              <a:t>ESODO SONO </a:t>
            </a:r>
            <a:r>
              <a:rPr lang="it-IT" altLang="it-IT" b="1" dirty="0">
                <a:ea typeface="Calibri" pitchFamily="34" charset="0"/>
                <a:cs typeface="Calibri" pitchFamily="34" charset="0"/>
              </a:rPr>
              <a:t>LIBERE E PERCORRIBILI</a:t>
            </a:r>
            <a:endParaRPr lang="it-IT" altLang="it-IT" dirty="0">
              <a:ea typeface="Calibri" pitchFamily="34" charset="0"/>
              <a:cs typeface="Calibri" pitchFamily="34" charset="0"/>
            </a:endParaRPr>
          </a:p>
          <a:p>
            <a:pPr eaLnBrk="1" hangingPunct="1"/>
            <a:endParaRPr lang="it-IT" altLang="it-IT" dirty="0"/>
          </a:p>
        </p:txBody>
      </p:sp>
      <p:sp>
        <p:nvSpPr>
          <p:cNvPr id="20" name="object 12"/>
          <p:cNvSpPr>
            <a:spLocks noChangeArrowheads="1"/>
          </p:cNvSpPr>
          <p:nvPr/>
        </p:nvSpPr>
        <p:spPr bwMode="auto">
          <a:xfrm>
            <a:off x="868363" y="2095500"/>
            <a:ext cx="2093912" cy="2089150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1" name="object 14"/>
          <p:cNvSpPr>
            <a:spLocks noChangeArrowheads="1"/>
          </p:cNvSpPr>
          <p:nvPr/>
        </p:nvSpPr>
        <p:spPr bwMode="auto">
          <a:xfrm>
            <a:off x="3707904" y="2132856"/>
            <a:ext cx="2097087" cy="208915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2" name="object 20"/>
          <p:cNvSpPr>
            <a:spLocks noChangeArrowheads="1"/>
          </p:cNvSpPr>
          <p:nvPr/>
        </p:nvSpPr>
        <p:spPr bwMode="auto">
          <a:xfrm>
            <a:off x="6444208" y="2119312"/>
            <a:ext cx="2133055" cy="2173783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3" name="object 11"/>
          <p:cNvSpPr txBox="1">
            <a:spLocks noChangeArrowheads="1"/>
          </p:cNvSpPr>
          <p:nvPr/>
        </p:nvSpPr>
        <p:spPr bwMode="auto">
          <a:xfrm>
            <a:off x="985838" y="4324350"/>
            <a:ext cx="1582737" cy="42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mantieni </a:t>
            </a:r>
          </a:p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la CALMA</a:t>
            </a:r>
          </a:p>
        </p:txBody>
      </p:sp>
      <p:sp>
        <p:nvSpPr>
          <p:cNvPr id="24" name="object 15"/>
          <p:cNvSpPr txBox="1">
            <a:spLocks noChangeArrowheads="1"/>
          </p:cNvSpPr>
          <p:nvPr/>
        </p:nvSpPr>
        <p:spPr bwMode="auto">
          <a:xfrm>
            <a:off x="4140200" y="4324350"/>
            <a:ext cx="1285875" cy="42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6985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interrompi  ogni attività</a:t>
            </a:r>
          </a:p>
        </p:txBody>
      </p:sp>
      <p:sp>
        <p:nvSpPr>
          <p:cNvPr id="25" name="object 19"/>
          <p:cNvSpPr txBox="1">
            <a:spLocks noChangeArrowheads="1"/>
          </p:cNvSpPr>
          <p:nvPr/>
        </p:nvSpPr>
        <p:spPr bwMode="auto">
          <a:xfrm>
            <a:off x="7020272" y="4293096"/>
            <a:ext cx="1128712" cy="59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26988" algn="ctr" eaLnBrk="1" hangingPunct="1">
              <a:lnSpc>
                <a:spcPct val="102000"/>
              </a:lnSpc>
            </a:pPr>
            <a:r>
              <a:rPr lang="it-IT" altLang="it-IT" sz="13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incolonnati con  le altre persone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7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6" name="CasellaDiTesto 3"/>
          <p:cNvSpPr txBox="1">
            <a:spLocks noChangeArrowheads="1"/>
          </p:cNvSpPr>
          <p:nvPr/>
        </p:nvSpPr>
        <p:spPr bwMode="auto">
          <a:xfrm>
            <a:off x="0" y="908720"/>
            <a:ext cx="7812360" cy="928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1000"/>
              </a:lnSpc>
            </a:pPr>
            <a:r>
              <a:rPr lang="it-IT" altLang="it-IT" b="1" dirty="0">
                <a:ea typeface="Calibri" pitchFamily="34" charset="0"/>
                <a:cs typeface="Calibri" pitchFamily="34" charset="0"/>
              </a:rPr>
              <a:t>SE L’INCENDIO SI È SVILUPPATO FUORI  DAL LOCALE IN CUI TI TROVI E LE VIE </a:t>
            </a:r>
            <a:r>
              <a:rPr lang="it-IT" altLang="it-IT" b="1" dirty="0" err="1">
                <a:ea typeface="Calibri" pitchFamily="34" charset="0"/>
                <a:cs typeface="Calibri" pitchFamily="34" charset="0"/>
              </a:rPr>
              <a:t>DI</a:t>
            </a:r>
            <a:r>
              <a:rPr lang="it-IT" altLang="it-IT" b="1" dirty="0">
                <a:ea typeface="Calibri" pitchFamily="34" charset="0"/>
                <a:cs typeface="Calibri" pitchFamily="34" charset="0"/>
              </a:rPr>
              <a:t> </a:t>
            </a:r>
            <a:r>
              <a:rPr lang="it-IT" altLang="it-IT" b="1" dirty="0" smtClean="0">
                <a:ea typeface="Calibri" pitchFamily="34" charset="0"/>
                <a:cs typeface="Calibri" pitchFamily="34" charset="0"/>
              </a:rPr>
              <a:t>ESODO SONO </a:t>
            </a:r>
            <a:r>
              <a:rPr lang="it-IT" altLang="it-IT" b="1" dirty="0">
                <a:ea typeface="Calibri" pitchFamily="34" charset="0"/>
                <a:cs typeface="Calibri" pitchFamily="34" charset="0"/>
              </a:rPr>
              <a:t>LIBERE E </a:t>
            </a:r>
            <a:r>
              <a:rPr lang="it-IT" altLang="it-IT" b="1" dirty="0" smtClean="0">
                <a:ea typeface="Calibri" pitchFamily="34" charset="0"/>
                <a:cs typeface="Calibri" pitchFamily="34" charset="0"/>
              </a:rPr>
              <a:t>PERCORRIBILI</a:t>
            </a:r>
            <a:endParaRPr lang="it-IT" altLang="it-IT" dirty="0">
              <a:ea typeface="Calibri" pitchFamily="34" charset="0"/>
              <a:cs typeface="Calibri" pitchFamily="34" charset="0"/>
            </a:endParaRPr>
          </a:p>
          <a:p>
            <a:pPr eaLnBrk="1" hangingPunct="1"/>
            <a:endParaRPr lang="it-IT" altLang="it-IT" dirty="0"/>
          </a:p>
        </p:txBody>
      </p:sp>
      <p:sp>
        <p:nvSpPr>
          <p:cNvPr id="17" name="object 30"/>
          <p:cNvSpPr>
            <a:spLocks noChangeArrowheads="1"/>
          </p:cNvSpPr>
          <p:nvPr/>
        </p:nvSpPr>
        <p:spPr bwMode="auto">
          <a:xfrm>
            <a:off x="1691680" y="1988840"/>
            <a:ext cx="2054225" cy="2160588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8" name="object 32"/>
          <p:cNvSpPr>
            <a:spLocks noChangeArrowheads="1"/>
          </p:cNvSpPr>
          <p:nvPr/>
        </p:nvSpPr>
        <p:spPr bwMode="auto">
          <a:xfrm>
            <a:off x="5148064" y="1916832"/>
            <a:ext cx="2054225" cy="2160588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6" name="object 31"/>
          <p:cNvSpPr txBox="1">
            <a:spLocks noChangeArrowheads="1"/>
          </p:cNvSpPr>
          <p:nvPr/>
        </p:nvSpPr>
        <p:spPr bwMode="auto">
          <a:xfrm>
            <a:off x="1763688" y="4365104"/>
            <a:ext cx="1800200" cy="87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indent="274638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ricorda:  </a:t>
            </a:r>
            <a:endParaRPr lang="it-IT" altLang="it-IT" sz="1400" dirty="0" smtClean="0">
              <a:latin typeface="Trebuchet MS" pitchFamily="34" charset="0"/>
              <a:ea typeface="Trebuchet MS" pitchFamily="34" charset="0"/>
              <a:cs typeface="Trebuchet MS" pitchFamily="34" charset="0"/>
            </a:endParaRPr>
          </a:p>
          <a:p>
            <a:pPr marL="12700" indent="274638" algn="ctr" eaLnBrk="1" hangingPunct="1">
              <a:lnSpc>
                <a:spcPct val="102000"/>
              </a:lnSpc>
            </a:pP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  NON SPINGERE</a:t>
            </a:r>
          </a:p>
          <a:p>
            <a:pPr marL="12700" indent="274638" algn="ctr" eaLnBrk="1" hangingPunct="1">
              <a:lnSpc>
                <a:spcPct val="102000"/>
              </a:lnSpc>
            </a:pP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GRIDARE  </a:t>
            </a:r>
            <a:endParaRPr lang="it-IT" altLang="it-IT" sz="1400" dirty="0" smtClean="0">
              <a:latin typeface="Trebuchet MS" pitchFamily="34" charset="0"/>
              <a:ea typeface="Trebuchet MS" pitchFamily="34" charset="0"/>
              <a:cs typeface="Trebuchet MS" pitchFamily="34" charset="0"/>
            </a:endParaRPr>
          </a:p>
          <a:p>
            <a:pPr marL="12700" indent="274638" algn="ctr" eaLnBrk="1" hangingPunct="1">
              <a:lnSpc>
                <a:spcPct val="102000"/>
              </a:lnSpc>
            </a:pP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CORRERE</a:t>
            </a:r>
          </a:p>
        </p:txBody>
      </p:sp>
      <p:sp>
        <p:nvSpPr>
          <p:cNvPr id="27" name="object 33"/>
          <p:cNvSpPr txBox="1">
            <a:spLocks noChangeArrowheads="1"/>
          </p:cNvSpPr>
          <p:nvPr/>
        </p:nvSpPr>
        <p:spPr bwMode="auto">
          <a:xfrm>
            <a:off x="5220072" y="4221088"/>
            <a:ext cx="1872208" cy="109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0650" indent="28575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segui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le vie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di fuga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indicate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e raggiungi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la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zona di raccolta</a:t>
            </a:r>
          </a:p>
          <a:p>
            <a:pPr marL="120650" indent="28575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assegnata e/o indicata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8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4" name="object 20"/>
          <p:cNvSpPr txBox="1">
            <a:spLocks noChangeArrowheads="1"/>
          </p:cNvSpPr>
          <p:nvPr/>
        </p:nvSpPr>
        <p:spPr bwMode="auto">
          <a:xfrm>
            <a:off x="323528" y="908720"/>
            <a:ext cx="7848872" cy="55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1000"/>
              </a:lnSpc>
            </a:pPr>
            <a:r>
              <a:rPr lang="it-IT" altLang="it-IT" b="1" dirty="0">
                <a:ea typeface="Calibri" pitchFamily="34" charset="0"/>
                <a:cs typeface="Calibri" pitchFamily="34" charset="0"/>
              </a:rPr>
              <a:t>SE L’INCENDIO SI È SVILUPPATO FUORI DAL LOCALE  IN CUI TI TROVI MA </a:t>
            </a:r>
            <a:r>
              <a:rPr lang="it-IT" altLang="it-IT" b="1" dirty="0" smtClean="0">
                <a:ea typeface="Calibri" pitchFamily="34" charset="0"/>
                <a:cs typeface="Calibri" pitchFamily="34" charset="0"/>
              </a:rPr>
              <a:t>IL FUMO </a:t>
            </a:r>
            <a:r>
              <a:rPr lang="it-IT" altLang="it-IT" b="1" dirty="0">
                <a:ea typeface="Calibri" pitchFamily="34" charset="0"/>
                <a:cs typeface="Calibri" pitchFamily="34" charset="0"/>
              </a:rPr>
              <a:t>RENDE IMPRATICABILI </a:t>
            </a:r>
            <a:r>
              <a:rPr lang="it-IT" altLang="it-IT" b="1" dirty="0" smtClean="0">
                <a:ea typeface="Calibri" pitchFamily="34" charset="0"/>
                <a:cs typeface="Calibri" pitchFamily="34" charset="0"/>
              </a:rPr>
              <a:t>SCALE </a:t>
            </a:r>
            <a:r>
              <a:rPr lang="it-IT" altLang="it-IT" b="1" dirty="0">
                <a:ea typeface="Calibri" pitchFamily="34" charset="0"/>
                <a:cs typeface="Calibri" pitchFamily="34" charset="0"/>
              </a:rPr>
              <a:t>E CORRIDOI</a:t>
            </a:r>
            <a:endParaRPr lang="it-IT" altLang="it-IT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15" name="object 22"/>
          <p:cNvSpPr>
            <a:spLocks noChangeArrowheads="1"/>
          </p:cNvSpPr>
          <p:nvPr/>
        </p:nvSpPr>
        <p:spPr bwMode="auto">
          <a:xfrm>
            <a:off x="579438" y="2119313"/>
            <a:ext cx="1981200" cy="2019300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9" name="object 24"/>
          <p:cNvSpPr>
            <a:spLocks noChangeArrowheads="1"/>
          </p:cNvSpPr>
          <p:nvPr/>
        </p:nvSpPr>
        <p:spPr bwMode="auto">
          <a:xfrm>
            <a:off x="3644900" y="2087563"/>
            <a:ext cx="1982788" cy="201930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0" name="object 17"/>
          <p:cNvSpPr>
            <a:spLocks noChangeArrowheads="1"/>
          </p:cNvSpPr>
          <p:nvPr/>
        </p:nvSpPr>
        <p:spPr bwMode="auto">
          <a:xfrm>
            <a:off x="6523038" y="2119313"/>
            <a:ext cx="1984375" cy="2019300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1" name="object 21"/>
          <p:cNvSpPr txBox="1">
            <a:spLocks noChangeArrowheads="1"/>
          </p:cNvSpPr>
          <p:nvPr/>
        </p:nvSpPr>
        <p:spPr bwMode="auto">
          <a:xfrm>
            <a:off x="755576" y="4437112"/>
            <a:ext cx="1582738" cy="43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mantieni</a:t>
            </a:r>
          </a:p>
          <a:p>
            <a:pPr marL="12700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la CALMA</a:t>
            </a:r>
          </a:p>
        </p:txBody>
      </p:sp>
      <p:sp>
        <p:nvSpPr>
          <p:cNvPr id="22" name="object 25"/>
          <p:cNvSpPr txBox="1">
            <a:spLocks noChangeArrowheads="1"/>
          </p:cNvSpPr>
          <p:nvPr/>
        </p:nvSpPr>
        <p:spPr bwMode="auto">
          <a:xfrm>
            <a:off x="3582988" y="4341813"/>
            <a:ext cx="1889125" cy="1085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cerca di sigillare con  PANNI possibilmente  bagnati le fessure da cui entra  o potrebbe entrare il fumo</a:t>
            </a:r>
          </a:p>
        </p:txBody>
      </p:sp>
      <p:sp>
        <p:nvSpPr>
          <p:cNvPr id="23" name="object 18"/>
          <p:cNvSpPr txBox="1">
            <a:spLocks noChangeArrowheads="1"/>
          </p:cNvSpPr>
          <p:nvPr/>
        </p:nvSpPr>
        <p:spPr bwMode="auto">
          <a:xfrm>
            <a:off x="6444208" y="4365104"/>
            <a:ext cx="2239143" cy="109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1113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apri la finestra senza esporti  troppo e chiedi SOCCORSO.  Richiudi subito la finestra  se da questa entra fumo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9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6" name="object 20"/>
          <p:cNvSpPr>
            <a:spLocks noChangeArrowheads="1"/>
          </p:cNvSpPr>
          <p:nvPr/>
        </p:nvSpPr>
        <p:spPr bwMode="auto">
          <a:xfrm>
            <a:off x="769938" y="1612900"/>
            <a:ext cx="1960562" cy="2184400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7" name="object 30"/>
          <p:cNvSpPr>
            <a:spLocks noChangeArrowheads="1"/>
          </p:cNvSpPr>
          <p:nvPr/>
        </p:nvSpPr>
        <p:spPr bwMode="auto">
          <a:xfrm>
            <a:off x="3530600" y="1612900"/>
            <a:ext cx="1958975" cy="218440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8" name="object 32"/>
          <p:cNvSpPr>
            <a:spLocks noChangeArrowheads="1"/>
          </p:cNvSpPr>
          <p:nvPr/>
        </p:nvSpPr>
        <p:spPr bwMode="auto">
          <a:xfrm>
            <a:off x="6321425" y="1612900"/>
            <a:ext cx="1989138" cy="2184400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4" name="object 19"/>
          <p:cNvSpPr txBox="1">
            <a:spLocks noChangeArrowheads="1"/>
          </p:cNvSpPr>
          <p:nvPr/>
        </p:nvSpPr>
        <p:spPr bwMode="auto">
          <a:xfrm>
            <a:off x="827584" y="4005064"/>
            <a:ext cx="1712416" cy="109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se il fumo non ti fa  respirare, filtra l’aria  attraverso un fazzoletto,  meglio se bagnato</a:t>
            </a:r>
          </a:p>
        </p:txBody>
      </p:sp>
      <p:sp>
        <p:nvSpPr>
          <p:cNvPr id="25" name="object 31"/>
          <p:cNvSpPr txBox="1">
            <a:spLocks noChangeArrowheads="1"/>
          </p:cNvSpPr>
          <p:nvPr/>
        </p:nvSpPr>
        <p:spPr bwMode="auto">
          <a:xfrm>
            <a:off x="3635896" y="4005064"/>
            <a:ext cx="1845741" cy="87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sdraiati sul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pavimento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(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il fumo tende a salire  verso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l’alto)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e attendi  l’arrivo dei soccorsi</a:t>
            </a:r>
          </a:p>
        </p:txBody>
      </p:sp>
      <p:sp>
        <p:nvSpPr>
          <p:cNvPr id="26" name="object 33"/>
          <p:cNvSpPr txBox="1">
            <a:spLocks noChangeArrowheads="1"/>
          </p:cNvSpPr>
          <p:nvPr/>
        </p:nvSpPr>
        <p:spPr bwMode="auto">
          <a:xfrm>
            <a:off x="6372200" y="4005064"/>
            <a:ext cx="1921395" cy="87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indent="277813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rifugiati in locali  con presenza di rubinetti  ed eventualmente aprili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10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5" name="CasellaDiTesto 2"/>
          <p:cNvSpPr txBox="1">
            <a:spLocks noChangeArrowheads="1"/>
          </p:cNvSpPr>
          <p:nvPr/>
        </p:nvSpPr>
        <p:spPr bwMode="auto">
          <a:xfrm>
            <a:off x="1403648" y="908720"/>
            <a:ext cx="5437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b="1" dirty="0">
                <a:ea typeface="Calibri" pitchFamily="34" charset="0"/>
                <a:cs typeface="Calibri" pitchFamily="34" charset="0"/>
              </a:rPr>
              <a:t>SE L’INCENDIO SI È SVILUPPATO IN  </a:t>
            </a:r>
            <a:r>
              <a:rPr lang="it-IT" altLang="it-IT" b="1" dirty="0" smtClean="0">
                <a:ea typeface="Calibri" pitchFamily="34" charset="0"/>
                <a:cs typeface="Calibri" pitchFamily="34" charset="0"/>
              </a:rPr>
              <a:t>CASA</a:t>
            </a:r>
            <a:endParaRPr lang="it-IT" altLang="it-IT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19" name="object 8"/>
          <p:cNvSpPr>
            <a:spLocks noChangeArrowheads="1"/>
          </p:cNvSpPr>
          <p:nvPr/>
        </p:nvSpPr>
        <p:spPr bwMode="auto">
          <a:xfrm>
            <a:off x="544513" y="1878013"/>
            <a:ext cx="2209800" cy="2236787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0" name="object 9"/>
          <p:cNvSpPr>
            <a:spLocks noChangeArrowheads="1"/>
          </p:cNvSpPr>
          <p:nvPr/>
        </p:nvSpPr>
        <p:spPr bwMode="auto">
          <a:xfrm>
            <a:off x="3491880" y="1916832"/>
            <a:ext cx="2208212" cy="2236787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1" name="object 30"/>
          <p:cNvSpPr>
            <a:spLocks noChangeArrowheads="1"/>
          </p:cNvSpPr>
          <p:nvPr/>
        </p:nvSpPr>
        <p:spPr bwMode="auto">
          <a:xfrm>
            <a:off x="6372200" y="1844824"/>
            <a:ext cx="2208213" cy="2304256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2" name="object 7"/>
          <p:cNvSpPr txBox="1">
            <a:spLocks noChangeArrowheads="1"/>
          </p:cNvSpPr>
          <p:nvPr/>
        </p:nvSpPr>
        <p:spPr bwMode="auto">
          <a:xfrm>
            <a:off x="611188" y="4260850"/>
            <a:ext cx="1944588" cy="87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apri i rubinetti dell’acqua  e sosta in una stanza  con l’acqua che scorre</a:t>
            </a:r>
          </a:p>
        </p:txBody>
      </p:sp>
      <p:sp>
        <p:nvSpPr>
          <p:cNvPr id="23" name="object 10"/>
          <p:cNvSpPr txBox="1">
            <a:spLocks noChangeArrowheads="1"/>
          </p:cNvSpPr>
          <p:nvPr/>
        </p:nvSpPr>
        <p:spPr bwMode="auto">
          <a:xfrm>
            <a:off x="3635896" y="4293096"/>
            <a:ext cx="1944216" cy="65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09538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tappa le fessure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delle porte con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stracci bagnati</a:t>
            </a:r>
          </a:p>
        </p:txBody>
      </p:sp>
      <p:sp>
        <p:nvSpPr>
          <p:cNvPr id="27" name="object 31"/>
          <p:cNvSpPr txBox="1">
            <a:spLocks noChangeArrowheads="1"/>
          </p:cNvSpPr>
          <p:nvPr/>
        </p:nvSpPr>
        <p:spPr bwMode="auto">
          <a:xfrm>
            <a:off x="6444208" y="4241800"/>
            <a:ext cx="2304256" cy="1094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apri la finestra senza  esporti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troppo e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chiedi SOCCORSO.</a:t>
            </a:r>
          </a:p>
          <a:p>
            <a:pPr marL="12700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Richiudi subito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la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finestra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se da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questa entra fumo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11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pic>
        <p:nvPicPr>
          <p:cNvPr id="16" name="Immagine 3"/>
          <p:cNvPicPr>
            <a:picLocks noChangeAspect="1"/>
          </p:cNvPicPr>
          <p:nvPr/>
        </p:nvPicPr>
        <p:blipFill>
          <a:blip r:embed="rId7" cstate="print"/>
          <a:srcRect l="26608" t="13197" r="42343" b="8070"/>
          <a:stretch>
            <a:fillRect/>
          </a:stretch>
        </p:blipFill>
        <p:spPr bwMode="auto">
          <a:xfrm>
            <a:off x="755576" y="1340768"/>
            <a:ext cx="3241303" cy="4620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4"/>
          <p:cNvPicPr>
            <a:picLocks noChangeAspect="1"/>
          </p:cNvPicPr>
          <p:nvPr/>
        </p:nvPicPr>
        <p:blipFill>
          <a:blip r:embed="rId8" cstate="print"/>
          <a:srcRect l="13077" t="13947" r="30174" b="13666"/>
          <a:stretch>
            <a:fillRect/>
          </a:stretch>
        </p:blipFill>
        <p:spPr bwMode="auto">
          <a:xfrm>
            <a:off x="4139952" y="908720"/>
            <a:ext cx="4452937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12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Rettangolo 23"/>
          <p:cNvSpPr>
            <a:spLocks noChangeArrowheads="1"/>
          </p:cNvSpPr>
          <p:nvPr/>
        </p:nvSpPr>
        <p:spPr bwMode="auto">
          <a:xfrm>
            <a:off x="179512" y="404664"/>
            <a:ext cx="7920880" cy="898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25"/>
              </a:spcBef>
            </a:pPr>
            <a:endParaRPr lang="it-IT" altLang="it-IT" sz="16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01000"/>
              </a:lnSpc>
            </a:pPr>
            <a:r>
              <a:rPr lang="it-IT" altLang="it-IT" b="1" dirty="0">
                <a:ea typeface="Calibri" pitchFamily="34" charset="0"/>
                <a:cs typeface="Calibri" pitchFamily="34" charset="0"/>
              </a:rPr>
              <a:t>SE L’EDIFICIO È SU PIÙ PIANI E TI TROVI </a:t>
            </a:r>
            <a:r>
              <a:rPr lang="it-IT" altLang="it-IT" b="1" dirty="0" smtClean="0">
                <a:ea typeface="Calibri" pitchFamily="34" charset="0"/>
                <a:cs typeface="Calibri" pitchFamily="34" charset="0"/>
              </a:rPr>
              <a:t>AL </a:t>
            </a:r>
            <a:r>
              <a:rPr lang="it-IT" altLang="it-IT" b="1" dirty="0">
                <a:ea typeface="Calibri" pitchFamily="34" charset="0"/>
                <a:cs typeface="Calibri" pitchFamily="34" charset="0"/>
              </a:rPr>
              <a:t>PIANO TERRA O SEMINTERRATO</a:t>
            </a:r>
            <a:endParaRPr lang="it-IT" altLang="it-IT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13" name="object 18"/>
          <p:cNvSpPr>
            <a:spLocks noChangeArrowheads="1"/>
          </p:cNvSpPr>
          <p:nvPr/>
        </p:nvSpPr>
        <p:spPr bwMode="auto">
          <a:xfrm>
            <a:off x="611560" y="1412776"/>
            <a:ext cx="2164928" cy="1677169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4" name="object 19"/>
          <p:cNvSpPr>
            <a:spLocks noChangeArrowheads="1"/>
          </p:cNvSpPr>
          <p:nvPr/>
        </p:nvSpPr>
        <p:spPr bwMode="auto">
          <a:xfrm>
            <a:off x="3419872" y="1412776"/>
            <a:ext cx="2160190" cy="176721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5" name="object 39"/>
          <p:cNvSpPr>
            <a:spLocks noChangeArrowheads="1"/>
          </p:cNvSpPr>
          <p:nvPr/>
        </p:nvSpPr>
        <p:spPr bwMode="auto">
          <a:xfrm>
            <a:off x="6372200" y="1340768"/>
            <a:ext cx="2016224" cy="1800199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8" name="object 17"/>
          <p:cNvSpPr txBox="1">
            <a:spLocks noChangeArrowheads="1"/>
          </p:cNvSpPr>
          <p:nvPr/>
        </p:nvSpPr>
        <p:spPr bwMode="auto">
          <a:xfrm>
            <a:off x="899592" y="3140968"/>
            <a:ext cx="1777628" cy="645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1113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mantieni e  contribuisci a far  mantenere la CALMA</a:t>
            </a:r>
          </a:p>
        </p:txBody>
      </p:sp>
      <p:sp>
        <p:nvSpPr>
          <p:cNvPr id="19" name="object 20"/>
          <p:cNvSpPr txBox="1">
            <a:spLocks noChangeArrowheads="1"/>
          </p:cNvSpPr>
          <p:nvPr/>
        </p:nvSpPr>
        <p:spPr bwMode="auto">
          <a:xfrm>
            <a:off x="3851920" y="3140968"/>
            <a:ext cx="1425947" cy="659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interrompi 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immediatamente  ogni attività</a:t>
            </a:r>
          </a:p>
        </p:txBody>
      </p:sp>
      <p:sp>
        <p:nvSpPr>
          <p:cNvPr id="20" name="object 40"/>
          <p:cNvSpPr txBox="1">
            <a:spLocks noChangeArrowheads="1"/>
          </p:cNvSpPr>
          <p:nvPr/>
        </p:nvSpPr>
        <p:spPr bwMode="auto">
          <a:xfrm>
            <a:off x="6156176" y="3212976"/>
            <a:ext cx="2597918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1" hangingPunct="1">
              <a:lnSpc>
                <a:spcPts val="1325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prendi un indumento per</a:t>
            </a:r>
          </a:p>
          <a:p>
            <a:pPr algn="ctr" eaLnBrk="1" hangingPunct="1">
              <a:lnSpc>
                <a:spcPts val="1425"/>
              </a:lnSpc>
              <a:spcBef>
                <a:spcPts val="100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proteggerti da freddo o pioggia  e lo zaino con torcia e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medicinali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prescritti dal medico</a:t>
            </a:r>
          </a:p>
        </p:txBody>
      </p:sp>
      <p:sp>
        <p:nvSpPr>
          <p:cNvPr id="21" name="object 18"/>
          <p:cNvSpPr>
            <a:spLocks noChangeArrowheads="1"/>
          </p:cNvSpPr>
          <p:nvPr/>
        </p:nvSpPr>
        <p:spPr bwMode="auto">
          <a:xfrm>
            <a:off x="539552" y="3861048"/>
            <a:ext cx="2304256" cy="1800200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2" name="object 20"/>
          <p:cNvSpPr>
            <a:spLocks noChangeArrowheads="1"/>
          </p:cNvSpPr>
          <p:nvPr/>
        </p:nvSpPr>
        <p:spPr bwMode="auto">
          <a:xfrm>
            <a:off x="3419872" y="3861048"/>
            <a:ext cx="2160240" cy="1728192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3" name="object 42"/>
          <p:cNvSpPr>
            <a:spLocks noChangeArrowheads="1"/>
          </p:cNvSpPr>
          <p:nvPr/>
        </p:nvSpPr>
        <p:spPr bwMode="auto">
          <a:xfrm>
            <a:off x="6372200" y="4005064"/>
            <a:ext cx="2033091" cy="1492473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4" name="object 19"/>
          <p:cNvSpPr txBox="1">
            <a:spLocks noChangeArrowheads="1"/>
          </p:cNvSpPr>
          <p:nvPr/>
        </p:nvSpPr>
        <p:spPr bwMode="auto">
          <a:xfrm>
            <a:off x="899592" y="5733256"/>
            <a:ext cx="1800200" cy="439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1113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incolonnati  con le altre  persone</a:t>
            </a:r>
          </a:p>
        </p:txBody>
      </p:sp>
      <p:sp>
        <p:nvSpPr>
          <p:cNvPr id="25" name="object 21"/>
          <p:cNvSpPr txBox="1">
            <a:spLocks noChangeArrowheads="1"/>
          </p:cNvSpPr>
          <p:nvPr/>
        </p:nvSpPr>
        <p:spPr bwMode="auto">
          <a:xfrm>
            <a:off x="3275856" y="5661248"/>
            <a:ext cx="2686050" cy="65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ricordati: NON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SPINGERE  </a:t>
            </a:r>
          </a:p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GRIDARE</a:t>
            </a:r>
          </a:p>
          <a:p>
            <a:pPr marL="12700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CORRERE</a:t>
            </a:r>
          </a:p>
        </p:txBody>
      </p:sp>
      <p:sp>
        <p:nvSpPr>
          <p:cNvPr id="26" name="object 41"/>
          <p:cNvSpPr txBox="1">
            <a:spLocks noChangeArrowheads="1"/>
          </p:cNvSpPr>
          <p:nvPr/>
        </p:nvSpPr>
        <p:spPr bwMode="auto">
          <a:xfrm>
            <a:off x="6372200" y="5589240"/>
            <a:ext cx="2082427" cy="65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1113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 tutta tranquillità  avviati ai</a:t>
            </a:r>
          </a:p>
          <a:p>
            <a:pPr marL="11113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piani superiori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13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7" name="object 9"/>
          <p:cNvSpPr txBox="1"/>
          <p:nvPr/>
        </p:nvSpPr>
        <p:spPr>
          <a:xfrm>
            <a:off x="1284288" y="606425"/>
            <a:ext cx="5715000" cy="27781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8312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spc="45" dirty="0">
                <a:cs typeface="Arial" pitchFamily="34" charset="0"/>
              </a:rPr>
              <a:t>PIANO TERRA</a:t>
            </a:r>
            <a:r>
              <a:rPr b="1" spc="10" dirty="0">
                <a:cs typeface="Arial" pitchFamily="34" charset="0"/>
              </a:rPr>
              <a:t> </a:t>
            </a:r>
            <a:r>
              <a:rPr lang="it-IT" b="1" spc="35" dirty="0">
                <a:cs typeface="Arial" pitchFamily="34" charset="0"/>
              </a:rPr>
              <a:t>O</a:t>
            </a:r>
            <a:r>
              <a:rPr b="1" spc="225" dirty="0">
                <a:cs typeface="Arial" pitchFamily="34" charset="0"/>
              </a:rPr>
              <a:t> </a:t>
            </a:r>
            <a:r>
              <a:rPr lang="it-IT" b="1" spc="15" dirty="0">
                <a:cs typeface="Arial" pitchFamily="34" charset="0"/>
              </a:rPr>
              <a:t>SEMINTERRATO</a:t>
            </a:r>
            <a:endParaRPr dirty="0">
              <a:cs typeface="Arial" pitchFamily="34" charset="0"/>
            </a:endParaRPr>
          </a:p>
        </p:txBody>
      </p:sp>
      <p:sp>
        <p:nvSpPr>
          <p:cNvPr id="28" name="object 18"/>
          <p:cNvSpPr>
            <a:spLocks noChangeArrowheads="1"/>
          </p:cNvSpPr>
          <p:nvPr/>
        </p:nvSpPr>
        <p:spPr bwMode="auto">
          <a:xfrm>
            <a:off x="683568" y="1124744"/>
            <a:ext cx="1872208" cy="1782638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9" name="object 20"/>
          <p:cNvSpPr>
            <a:spLocks noChangeArrowheads="1"/>
          </p:cNvSpPr>
          <p:nvPr/>
        </p:nvSpPr>
        <p:spPr bwMode="auto">
          <a:xfrm>
            <a:off x="3347865" y="1124744"/>
            <a:ext cx="1800200" cy="1782639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30" name="object 17"/>
          <p:cNvSpPr>
            <a:spLocks noChangeArrowheads="1"/>
          </p:cNvSpPr>
          <p:nvPr/>
        </p:nvSpPr>
        <p:spPr bwMode="auto">
          <a:xfrm>
            <a:off x="6156176" y="1052736"/>
            <a:ext cx="1899667" cy="1854647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31" name="object 19"/>
          <p:cNvSpPr>
            <a:spLocks noChangeArrowheads="1"/>
          </p:cNvSpPr>
          <p:nvPr/>
        </p:nvSpPr>
        <p:spPr bwMode="auto">
          <a:xfrm>
            <a:off x="755576" y="3573016"/>
            <a:ext cx="1728192" cy="1728193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32" name="object 33"/>
          <p:cNvSpPr>
            <a:spLocks noChangeArrowheads="1"/>
          </p:cNvSpPr>
          <p:nvPr/>
        </p:nvSpPr>
        <p:spPr bwMode="auto">
          <a:xfrm>
            <a:off x="3419872" y="3573016"/>
            <a:ext cx="1899667" cy="1728191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33" name="object 31"/>
          <p:cNvSpPr>
            <a:spLocks noChangeArrowheads="1"/>
          </p:cNvSpPr>
          <p:nvPr/>
        </p:nvSpPr>
        <p:spPr bwMode="auto">
          <a:xfrm>
            <a:off x="6228184" y="3573016"/>
            <a:ext cx="1827659" cy="1872208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34" name="object 19"/>
          <p:cNvSpPr txBox="1">
            <a:spLocks noChangeArrowheads="1"/>
          </p:cNvSpPr>
          <p:nvPr/>
        </p:nvSpPr>
        <p:spPr bwMode="auto">
          <a:xfrm>
            <a:off x="899592" y="2924944"/>
            <a:ext cx="1656184" cy="439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1113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incolonnati  con le altre  persone</a:t>
            </a:r>
          </a:p>
        </p:txBody>
      </p:sp>
      <p:sp>
        <p:nvSpPr>
          <p:cNvPr id="35" name="object 21"/>
          <p:cNvSpPr txBox="1">
            <a:spLocks noChangeArrowheads="1"/>
          </p:cNvSpPr>
          <p:nvPr/>
        </p:nvSpPr>
        <p:spPr bwMode="auto">
          <a:xfrm>
            <a:off x="3275856" y="2924944"/>
            <a:ext cx="2223765" cy="65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ricordati: NON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SPINGERE 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GRIDARE</a:t>
            </a:r>
          </a:p>
          <a:p>
            <a:pPr marL="12700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CORRERE</a:t>
            </a:r>
          </a:p>
        </p:txBody>
      </p:sp>
      <p:sp>
        <p:nvSpPr>
          <p:cNvPr id="36" name="object 18"/>
          <p:cNvSpPr txBox="1">
            <a:spLocks noChangeArrowheads="1"/>
          </p:cNvSpPr>
          <p:nvPr/>
        </p:nvSpPr>
        <p:spPr bwMode="auto">
          <a:xfrm>
            <a:off x="6300192" y="2924944"/>
            <a:ext cx="2016224" cy="659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interrompi 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immediatamente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ogni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attività</a:t>
            </a:r>
          </a:p>
        </p:txBody>
      </p:sp>
      <p:sp>
        <p:nvSpPr>
          <p:cNvPr id="37" name="object 20"/>
          <p:cNvSpPr txBox="1">
            <a:spLocks noChangeArrowheads="1"/>
          </p:cNvSpPr>
          <p:nvPr/>
        </p:nvSpPr>
        <p:spPr bwMode="auto">
          <a:xfrm>
            <a:off x="467544" y="5301208"/>
            <a:ext cx="2624981" cy="87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1113" indent="4763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disponi eventuali effetti  personali in modo che NON  creino ingombro alle persone  che aiuterai ospitandole</a:t>
            </a:r>
          </a:p>
        </p:txBody>
      </p:sp>
      <p:sp>
        <p:nvSpPr>
          <p:cNvPr id="38" name="object 32"/>
          <p:cNvSpPr txBox="1">
            <a:spLocks noChangeArrowheads="1"/>
          </p:cNvSpPr>
          <p:nvPr/>
        </p:nvSpPr>
        <p:spPr bwMode="auto">
          <a:xfrm>
            <a:off x="3347864" y="5373216"/>
            <a:ext cx="2117898" cy="8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indent="15875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preparati ad accogliere  le persone che giungeranno</a:t>
            </a:r>
          </a:p>
          <a:p>
            <a:pPr marL="12700" indent="158750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dai piani inferiori</a:t>
            </a:r>
          </a:p>
        </p:txBody>
      </p:sp>
      <p:sp>
        <p:nvSpPr>
          <p:cNvPr id="39" name="object 30"/>
          <p:cNvSpPr txBox="1"/>
          <p:nvPr/>
        </p:nvSpPr>
        <p:spPr>
          <a:xfrm>
            <a:off x="6372200" y="5517232"/>
            <a:ext cx="1830387" cy="646331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400" spc="-60" dirty="0">
                <a:latin typeface="Trebuchet MS"/>
                <a:cs typeface="Trebuchet MS"/>
              </a:rPr>
              <a:t>mantieni e</a:t>
            </a:r>
            <a:r>
              <a:rPr sz="1400" spc="-12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contribuisci</a:t>
            </a:r>
            <a:endParaRPr sz="1400" dirty="0">
              <a:latin typeface="Trebuchet MS"/>
              <a:cs typeface="Trebuchet MS"/>
            </a:endParaRPr>
          </a:p>
          <a:p>
            <a:pPr algn="ctr" eaLnBrk="1" fontAlgn="auto" hangingPunct="1">
              <a:spcBef>
                <a:spcPts val="35"/>
              </a:spcBef>
              <a:spcAft>
                <a:spcPts val="0"/>
              </a:spcAft>
              <a:defRPr/>
            </a:pPr>
            <a:r>
              <a:rPr sz="1400" spc="-80" dirty="0">
                <a:latin typeface="Trebuchet MS"/>
                <a:cs typeface="Trebuchet MS"/>
              </a:rPr>
              <a:t>a </a:t>
            </a:r>
            <a:r>
              <a:rPr sz="1400" spc="-70" dirty="0">
                <a:latin typeface="Trebuchet MS"/>
                <a:cs typeface="Trebuchet MS"/>
              </a:rPr>
              <a:t>far </a:t>
            </a:r>
            <a:r>
              <a:rPr sz="1400" spc="-65" dirty="0">
                <a:latin typeface="Trebuchet MS"/>
                <a:cs typeface="Trebuchet MS"/>
              </a:rPr>
              <a:t>mantenere </a:t>
            </a:r>
            <a:r>
              <a:rPr sz="1400" spc="-60" dirty="0">
                <a:latin typeface="Trebuchet MS"/>
                <a:cs typeface="Trebuchet MS"/>
              </a:rPr>
              <a:t>la</a:t>
            </a:r>
            <a:r>
              <a:rPr sz="1400" spc="-150" dirty="0">
                <a:latin typeface="Trebuchet MS"/>
                <a:cs typeface="Trebuchet MS"/>
              </a:rPr>
              <a:t> </a:t>
            </a:r>
            <a:r>
              <a:rPr sz="1400" spc="40" dirty="0">
                <a:latin typeface="Trebuchet MS"/>
                <a:cs typeface="Trebuchet MS"/>
              </a:rPr>
              <a:t>CALMA</a:t>
            </a:r>
            <a:endParaRPr sz="1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14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2" name="Rettangolo 5"/>
          <p:cNvSpPr>
            <a:spLocks noChangeArrowheads="1"/>
          </p:cNvSpPr>
          <p:nvPr/>
        </p:nvSpPr>
        <p:spPr bwMode="auto">
          <a:xfrm>
            <a:off x="138113" y="549274"/>
            <a:ext cx="6738143" cy="65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77925" algn="ctr" eaLnBrk="1" hangingPunct="1">
              <a:lnSpc>
                <a:spcPct val="101000"/>
              </a:lnSpc>
            </a:pPr>
            <a:r>
              <a:rPr lang="it-IT" altLang="it-IT" b="1" dirty="0">
                <a:ea typeface="Calibri" pitchFamily="34" charset="0"/>
                <a:cs typeface="Calibri" pitchFamily="34" charset="0"/>
              </a:rPr>
              <a:t>SE L’EDIFICIO È COMPOSTO  SOLO DAL PIANO TERRENO</a:t>
            </a:r>
            <a:endParaRPr lang="it-IT" altLang="it-IT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23" name="object 8"/>
          <p:cNvSpPr>
            <a:spLocks noChangeArrowheads="1"/>
          </p:cNvSpPr>
          <p:nvPr/>
        </p:nvSpPr>
        <p:spPr bwMode="auto">
          <a:xfrm>
            <a:off x="755576" y="1196752"/>
            <a:ext cx="1712912" cy="1690687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4" name="object 10"/>
          <p:cNvSpPr>
            <a:spLocks noChangeArrowheads="1"/>
          </p:cNvSpPr>
          <p:nvPr/>
        </p:nvSpPr>
        <p:spPr bwMode="auto">
          <a:xfrm>
            <a:off x="3563888" y="1196752"/>
            <a:ext cx="1711325" cy="1690687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5" name="object 32"/>
          <p:cNvSpPr>
            <a:spLocks noChangeArrowheads="1"/>
          </p:cNvSpPr>
          <p:nvPr/>
        </p:nvSpPr>
        <p:spPr bwMode="auto">
          <a:xfrm>
            <a:off x="6732240" y="1124744"/>
            <a:ext cx="1711325" cy="1690687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6" name="object 7"/>
          <p:cNvSpPr>
            <a:spLocks noChangeArrowheads="1"/>
          </p:cNvSpPr>
          <p:nvPr/>
        </p:nvSpPr>
        <p:spPr bwMode="auto">
          <a:xfrm>
            <a:off x="683568" y="4005064"/>
            <a:ext cx="1712912" cy="1689100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40" name="object 8"/>
          <p:cNvSpPr>
            <a:spLocks noChangeArrowheads="1"/>
          </p:cNvSpPr>
          <p:nvPr/>
        </p:nvSpPr>
        <p:spPr bwMode="auto">
          <a:xfrm>
            <a:off x="3707904" y="3933056"/>
            <a:ext cx="1711325" cy="1689100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41" name="object 21"/>
          <p:cNvSpPr>
            <a:spLocks noChangeArrowheads="1"/>
          </p:cNvSpPr>
          <p:nvPr/>
        </p:nvSpPr>
        <p:spPr bwMode="auto">
          <a:xfrm>
            <a:off x="6777038" y="4054475"/>
            <a:ext cx="1712912" cy="1689100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42" name="object 9"/>
          <p:cNvSpPr txBox="1">
            <a:spLocks noChangeArrowheads="1"/>
          </p:cNvSpPr>
          <p:nvPr/>
        </p:nvSpPr>
        <p:spPr bwMode="auto">
          <a:xfrm>
            <a:off x="899592" y="2924944"/>
            <a:ext cx="1296144" cy="439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8575" indent="-15875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mantieni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la CALMA</a:t>
            </a:r>
            <a:endParaRPr lang="it-IT" altLang="it-IT" sz="1400" dirty="0">
              <a:latin typeface="Trebuchet MS" pitchFamily="34" charset="0"/>
              <a:ea typeface="Trebuchet MS" pitchFamily="34" charset="0"/>
              <a:cs typeface="Trebuchet MS" pitchFamily="34" charset="0"/>
            </a:endParaRPr>
          </a:p>
        </p:txBody>
      </p:sp>
      <p:sp>
        <p:nvSpPr>
          <p:cNvPr id="43" name="object 11"/>
          <p:cNvSpPr txBox="1">
            <a:spLocks noChangeArrowheads="1"/>
          </p:cNvSpPr>
          <p:nvPr/>
        </p:nvSpPr>
        <p:spPr bwMode="auto">
          <a:xfrm>
            <a:off x="3707904" y="2996952"/>
            <a:ext cx="1364481" cy="439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indent="47625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interrompi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ogni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attività</a:t>
            </a:r>
          </a:p>
        </p:txBody>
      </p:sp>
      <p:sp>
        <p:nvSpPr>
          <p:cNvPr id="44" name="object 31"/>
          <p:cNvSpPr txBox="1">
            <a:spLocks noChangeArrowheads="1"/>
          </p:cNvSpPr>
          <p:nvPr/>
        </p:nvSpPr>
        <p:spPr bwMode="auto">
          <a:xfrm>
            <a:off x="6228184" y="2813050"/>
            <a:ext cx="2696741" cy="1309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/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prendi un indumento</a:t>
            </a:r>
          </a:p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per proteggerti dal freddo  e/o dalla pioggia.</a:t>
            </a:r>
          </a:p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Prendi lo zaino con torcia  e medicinali prescritti</a:t>
            </a:r>
          </a:p>
          <a:p>
            <a:pPr marL="12700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dal medico</a:t>
            </a:r>
          </a:p>
        </p:txBody>
      </p:sp>
      <p:sp>
        <p:nvSpPr>
          <p:cNvPr id="45" name="object 18"/>
          <p:cNvSpPr txBox="1">
            <a:spLocks noChangeArrowheads="1"/>
          </p:cNvSpPr>
          <p:nvPr/>
        </p:nvSpPr>
        <p:spPr bwMode="auto">
          <a:xfrm>
            <a:off x="827584" y="5661248"/>
            <a:ext cx="1400870" cy="439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indent="635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incolonnati con  le altre persone</a:t>
            </a:r>
          </a:p>
        </p:txBody>
      </p:sp>
      <p:sp>
        <p:nvSpPr>
          <p:cNvPr id="47" name="object 20"/>
          <p:cNvSpPr txBox="1">
            <a:spLocks noChangeArrowheads="1"/>
          </p:cNvSpPr>
          <p:nvPr/>
        </p:nvSpPr>
        <p:spPr bwMode="auto">
          <a:xfrm>
            <a:off x="6321424" y="5748338"/>
            <a:ext cx="2822575" cy="659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dirigiti verso il luogo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di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raccolta previsto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dal Sindaco nel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PIANO</a:t>
            </a:r>
          </a:p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 err="1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DI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 EVACUAZIONE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per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ESONDAZIONE</a:t>
            </a:r>
          </a:p>
        </p:txBody>
      </p:sp>
      <p:sp>
        <p:nvSpPr>
          <p:cNvPr id="48" name="object 21"/>
          <p:cNvSpPr txBox="1">
            <a:spLocks noChangeArrowheads="1"/>
          </p:cNvSpPr>
          <p:nvPr/>
        </p:nvSpPr>
        <p:spPr bwMode="auto">
          <a:xfrm>
            <a:off x="3275856" y="5661248"/>
            <a:ext cx="2686050" cy="65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ricordati: NON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SPINGERE  </a:t>
            </a:r>
          </a:p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GRIDARE</a:t>
            </a:r>
          </a:p>
          <a:p>
            <a:pPr marL="12700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CORRERE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15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7" cstate="print"/>
          <a:srcRect l="49162" t="21181" r="33681" b="41563"/>
          <a:stretch>
            <a:fillRect/>
          </a:stretch>
        </p:blipFill>
        <p:spPr bwMode="auto">
          <a:xfrm>
            <a:off x="827088" y="1563688"/>
            <a:ext cx="2447925" cy="398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bject 46"/>
          <p:cNvSpPr txBox="1"/>
          <p:nvPr/>
        </p:nvSpPr>
        <p:spPr>
          <a:xfrm>
            <a:off x="3917950" y="1743075"/>
            <a:ext cx="4305300" cy="34480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90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3200" b="1" spc="95" dirty="0">
                <a:latin typeface="+mn-lt"/>
                <a:cs typeface="Calibri"/>
              </a:rPr>
              <a:t>COSA </a:t>
            </a:r>
            <a:r>
              <a:rPr sz="3200" b="1" spc="-35" dirty="0">
                <a:latin typeface="+mn-lt"/>
                <a:cs typeface="Calibri"/>
              </a:rPr>
              <a:t>FARE </a:t>
            </a:r>
            <a:r>
              <a:rPr sz="3200" b="1" dirty="0">
                <a:latin typeface="+mn-lt"/>
                <a:cs typeface="Calibri"/>
              </a:rPr>
              <a:t>IN </a:t>
            </a:r>
            <a:r>
              <a:rPr sz="3200" b="1" spc="95" dirty="0">
                <a:latin typeface="+mn-lt"/>
                <a:cs typeface="Calibri"/>
              </a:rPr>
              <a:t>CASO </a:t>
            </a:r>
            <a:r>
              <a:rPr sz="3200" b="1" spc="10" dirty="0">
                <a:latin typeface="+mn-lt"/>
                <a:cs typeface="Calibri"/>
              </a:rPr>
              <a:t>DI</a:t>
            </a:r>
            <a:r>
              <a:rPr sz="3200" b="1" spc="405" dirty="0">
                <a:latin typeface="+mn-lt"/>
                <a:cs typeface="Calibri"/>
              </a:rPr>
              <a:t> </a:t>
            </a:r>
            <a:r>
              <a:rPr sz="3200" b="1" dirty="0">
                <a:latin typeface="+mn-lt"/>
                <a:cs typeface="Calibri"/>
              </a:rPr>
              <a:t>TERREMOTO...</a:t>
            </a:r>
          </a:p>
          <a:p>
            <a:pPr eaLnBrk="1" fontAlgn="auto" hangingPunct="1">
              <a:spcBef>
                <a:spcPts val="8"/>
              </a:spcBef>
              <a:spcAft>
                <a:spcPts val="0"/>
              </a:spcAft>
              <a:defRPr/>
            </a:pPr>
            <a:endParaRPr sz="1600" b="1" dirty="0">
              <a:latin typeface="+mn-lt"/>
              <a:cs typeface="Times New Roman"/>
            </a:endParaRPr>
          </a:p>
          <a:p>
            <a:pPr marL="254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b="1" spc="130" dirty="0">
                <a:latin typeface="+mn-lt"/>
                <a:cs typeface="Calibri"/>
              </a:rPr>
              <a:t>- </a:t>
            </a:r>
            <a:r>
              <a:rPr b="1" spc="10" dirty="0">
                <a:latin typeface="+mn-lt"/>
                <a:cs typeface="Calibri"/>
              </a:rPr>
              <a:t>PRIMA </a:t>
            </a:r>
            <a:r>
              <a:rPr b="1" spc="70" dirty="0">
                <a:latin typeface="+mn-lt"/>
                <a:cs typeface="Calibri"/>
              </a:rPr>
              <a:t>CHE </a:t>
            </a:r>
            <a:r>
              <a:rPr b="1" spc="30" dirty="0">
                <a:latin typeface="+mn-lt"/>
                <a:cs typeface="Calibri"/>
              </a:rPr>
              <a:t>SI </a:t>
            </a:r>
            <a:r>
              <a:rPr b="1" spc="5" dirty="0">
                <a:latin typeface="+mn-lt"/>
                <a:cs typeface="Calibri"/>
              </a:rPr>
              <a:t>VERIFICHI </a:t>
            </a:r>
            <a:r>
              <a:rPr b="1" spc="-15" dirty="0">
                <a:latin typeface="+mn-lt"/>
                <a:cs typeface="Calibri"/>
              </a:rPr>
              <a:t>IL </a:t>
            </a:r>
            <a:r>
              <a:rPr b="1" spc="30" dirty="0">
                <a:latin typeface="+mn-lt"/>
                <a:cs typeface="Calibri"/>
              </a:rPr>
              <a:t> </a:t>
            </a:r>
            <a:r>
              <a:rPr b="1" spc="5" dirty="0">
                <a:latin typeface="+mn-lt"/>
                <a:cs typeface="Calibri"/>
              </a:rPr>
              <a:t>TERREMOTO</a:t>
            </a:r>
            <a:endParaRPr b="1" dirty="0">
              <a:latin typeface="+mn-lt"/>
              <a:cs typeface="Calibri"/>
            </a:endParaRPr>
          </a:p>
          <a:p>
            <a:pPr eaLnBrk="1" fontAlgn="auto" hangingPunct="1">
              <a:spcBef>
                <a:spcPts val="8"/>
              </a:spcBef>
              <a:spcAft>
                <a:spcPts val="0"/>
              </a:spcAft>
              <a:defRPr/>
            </a:pPr>
            <a:endParaRPr b="1" dirty="0">
              <a:latin typeface="+mn-lt"/>
              <a:cs typeface="Times New Roman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b="1" spc="70" dirty="0">
                <a:latin typeface="+mn-lt"/>
                <a:cs typeface="Calibri"/>
              </a:rPr>
              <a:t>- </a:t>
            </a:r>
            <a:r>
              <a:rPr b="1" spc="-85" dirty="0">
                <a:latin typeface="+mn-lt"/>
                <a:cs typeface="Calibri"/>
              </a:rPr>
              <a:t>DURANTE </a:t>
            </a:r>
            <a:r>
              <a:rPr b="1" spc="-65" dirty="0">
                <a:latin typeface="+mn-lt"/>
                <a:cs typeface="Calibri"/>
              </a:rPr>
              <a:t>LA </a:t>
            </a:r>
            <a:r>
              <a:rPr b="1" spc="-15" dirty="0">
                <a:latin typeface="+mn-lt"/>
                <a:cs typeface="Calibri"/>
              </a:rPr>
              <a:t>SCOSSA </a:t>
            </a:r>
            <a:r>
              <a:rPr b="1" spc="-50" dirty="0">
                <a:latin typeface="+mn-lt"/>
                <a:cs typeface="Calibri"/>
              </a:rPr>
              <a:t>SE </a:t>
            </a:r>
            <a:r>
              <a:rPr b="1" spc="-95" dirty="0">
                <a:latin typeface="+mn-lt"/>
                <a:cs typeface="Calibri"/>
              </a:rPr>
              <a:t>TI </a:t>
            </a:r>
            <a:r>
              <a:rPr b="1" spc="-90" dirty="0">
                <a:latin typeface="+mn-lt"/>
                <a:cs typeface="Calibri"/>
              </a:rPr>
              <a:t>TROVI </a:t>
            </a:r>
            <a:r>
              <a:rPr b="1" spc="-75" dirty="0">
                <a:latin typeface="+mn-lt"/>
                <a:cs typeface="Calibri"/>
              </a:rPr>
              <a:t>IN </a:t>
            </a:r>
            <a:r>
              <a:rPr b="1" spc="-60" dirty="0">
                <a:latin typeface="+mn-lt"/>
                <a:cs typeface="Calibri"/>
              </a:rPr>
              <a:t>UN </a:t>
            </a:r>
            <a:r>
              <a:rPr b="1" spc="-50" dirty="0">
                <a:latin typeface="+mn-lt"/>
                <a:cs typeface="Calibri"/>
              </a:rPr>
              <a:t>LUOGO  </a:t>
            </a:r>
            <a:r>
              <a:rPr b="1" spc="-10" dirty="0">
                <a:latin typeface="+mn-lt"/>
                <a:cs typeface="Calibri"/>
              </a:rPr>
              <a:t> </a:t>
            </a:r>
            <a:r>
              <a:rPr b="1" spc="-35" dirty="0">
                <a:latin typeface="+mn-lt"/>
                <a:cs typeface="Calibri"/>
              </a:rPr>
              <a:t>CHIUSO</a:t>
            </a:r>
            <a:endParaRPr b="1" dirty="0">
              <a:latin typeface="+mn-lt"/>
              <a:cs typeface="Calibri"/>
            </a:endParaRPr>
          </a:p>
          <a:p>
            <a:pPr eaLnBrk="1" fontAlgn="auto" hangingPunct="1">
              <a:spcBef>
                <a:spcPts val="8"/>
              </a:spcBef>
              <a:spcAft>
                <a:spcPts val="0"/>
              </a:spcAft>
              <a:defRPr/>
            </a:pPr>
            <a:endParaRPr b="1" dirty="0">
              <a:latin typeface="+mn-lt"/>
              <a:cs typeface="Times New Roman"/>
            </a:endParaRPr>
          </a:p>
          <a:p>
            <a:pPr marL="254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b="1" spc="130" dirty="0">
                <a:latin typeface="+mn-lt"/>
                <a:cs typeface="Calibri"/>
              </a:rPr>
              <a:t>- </a:t>
            </a:r>
            <a:r>
              <a:rPr b="1" spc="20" dirty="0">
                <a:latin typeface="+mn-lt"/>
                <a:cs typeface="Calibri"/>
              </a:rPr>
              <a:t>DURANTE </a:t>
            </a:r>
            <a:r>
              <a:rPr b="1" spc="25" dirty="0">
                <a:latin typeface="+mn-lt"/>
                <a:cs typeface="Calibri"/>
              </a:rPr>
              <a:t>LA </a:t>
            </a:r>
            <a:r>
              <a:rPr b="1" spc="90" dirty="0">
                <a:latin typeface="+mn-lt"/>
                <a:cs typeface="Calibri"/>
              </a:rPr>
              <a:t>SCOSSA </a:t>
            </a:r>
            <a:r>
              <a:rPr b="1" spc="35" dirty="0">
                <a:latin typeface="+mn-lt"/>
                <a:cs typeface="Calibri"/>
              </a:rPr>
              <a:t>SE </a:t>
            </a:r>
            <a:r>
              <a:rPr b="1" spc="10" dirty="0">
                <a:latin typeface="+mn-lt"/>
                <a:cs typeface="Calibri"/>
              </a:rPr>
              <a:t>SEI</a:t>
            </a:r>
            <a:r>
              <a:rPr b="1" spc="320" dirty="0">
                <a:latin typeface="+mn-lt"/>
                <a:cs typeface="Calibri"/>
              </a:rPr>
              <a:t> </a:t>
            </a:r>
            <a:r>
              <a:rPr b="1" spc="-5" dirty="0">
                <a:latin typeface="+mn-lt"/>
                <a:cs typeface="Calibri"/>
              </a:rPr>
              <a:t>ALL’APERTO</a:t>
            </a:r>
            <a:endParaRPr b="1" dirty="0">
              <a:latin typeface="+mn-lt"/>
              <a:cs typeface="Calibri"/>
            </a:endParaRPr>
          </a:p>
          <a:p>
            <a:pPr eaLnBrk="1" fontAlgn="auto" hangingPunct="1">
              <a:spcBef>
                <a:spcPts val="8"/>
              </a:spcBef>
              <a:spcAft>
                <a:spcPts val="0"/>
              </a:spcAft>
              <a:defRPr/>
            </a:pPr>
            <a:endParaRPr b="1" dirty="0">
              <a:latin typeface="+mn-lt"/>
              <a:cs typeface="Times New Roman"/>
            </a:endParaRPr>
          </a:p>
          <a:p>
            <a:pPr marL="254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b="1" spc="130" dirty="0">
                <a:latin typeface="+mn-lt"/>
                <a:cs typeface="Calibri"/>
              </a:rPr>
              <a:t>- </a:t>
            </a:r>
            <a:r>
              <a:rPr b="1" spc="65" dirty="0">
                <a:latin typeface="+mn-lt"/>
                <a:cs typeface="Calibri"/>
              </a:rPr>
              <a:t>DOPO </a:t>
            </a:r>
            <a:r>
              <a:rPr b="1" spc="25" dirty="0">
                <a:latin typeface="+mn-lt"/>
                <a:cs typeface="Calibri"/>
              </a:rPr>
              <a:t>LA</a:t>
            </a:r>
            <a:r>
              <a:rPr b="1" spc="50" dirty="0">
                <a:latin typeface="+mn-lt"/>
                <a:cs typeface="Calibri"/>
              </a:rPr>
              <a:t> </a:t>
            </a:r>
            <a:r>
              <a:rPr b="1" spc="90" dirty="0">
                <a:latin typeface="+mn-lt"/>
                <a:cs typeface="Calibri"/>
              </a:rPr>
              <a:t>SCOSSA</a:t>
            </a:r>
            <a:endParaRPr b="1" dirty="0">
              <a:latin typeface="+mn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16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Rettangolo 2"/>
          <p:cNvSpPr>
            <a:spLocks noChangeArrowheads="1"/>
          </p:cNvSpPr>
          <p:nvPr/>
        </p:nvSpPr>
        <p:spPr bwMode="auto">
          <a:xfrm>
            <a:off x="467544" y="476672"/>
            <a:ext cx="64087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650"/>
              </a:spcBef>
            </a:pPr>
            <a:r>
              <a:rPr lang="it-IT" altLang="it-IT" b="1" dirty="0">
                <a:ea typeface="Calibri" pitchFamily="34" charset="0"/>
                <a:cs typeface="Calibri" pitchFamily="34" charset="0"/>
              </a:rPr>
              <a:t>DURANTE LA SCOSSA</a:t>
            </a:r>
            <a:endParaRPr lang="it-IT" altLang="it-IT" dirty="0">
              <a:ea typeface="Calibri" pitchFamily="34" charset="0"/>
              <a:cs typeface="Calibri" pitchFamily="34" charset="0"/>
            </a:endParaRPr>
          </a:p>
          <a:p>
            <a:pPr algn="ctr" eaLnBrk="1" hangingPunct="1">
              <a:spcBef>
                <a:spcPts val="25"/>
              </a:spcBef>
            </a:pPr>
            <a:r>
              <a:rPr lang="it-IT" altLang="it-IT" b="1" dirty="0">
                <a:ea typeface="Calibri" pitchFamily="34" charset="0"/>
                <a:cs typeface="Calibri" pitchFamily="34" charset="0"/>
              </a:rPr>
              <a:t>SE TI TROVI IN UN LUOGO  CHIUSO</a:t>
            </a:r>
            <a:endParaRPr lang="it-IT" altLang="it-IT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13" name="object 19"/>
          <p:cNvSpPr>
            <a:spLocks noChangeArrowheads="1"/>
          </p:cNvSpPr>
          <p:nvPr/>
        </p:nvSpPr>
        <p:spPr bwMode="auto">
          <a:xfrm>
            <a:off x="539552" y="1268760"/>
            <a:ext cx="1941513" cy="1887538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4" name="object 20"/>
          <p:cNvSpPr>
            <a:spLocks noChangeArrowheads="1"/>
          </p:cNvSpPr>
          <p:nvPr/>
        </p:nvSpPr>
        <p:spPr bwMode="auto">
          <a:xfrm>
            <a:off x="3491880" y="1268760"/>
            <a:ext cx="1943100" cy="1889125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5" name="object 40"/>
          <p:cNvSpPr>
            <a:spLocks noChangeArrowheads="1"/>
          </p:cNvSpPr>
          <p:nvPr/>
        </p:nvSpPr>
        <p:spPr bwMode="auto">
          <a:xfrm>
            <a:off x="6516216" y="1196752"/>
            <a:ext cx="1943100" cy="1887538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6" name="object 43"/>
          <p:cNvSpPr>
            <a:spLocks noChangeArrowheads="1"/>
          </p:cNvSpPr>
          <p:nvPr/>
        </p:nvSpPr>
        <p:spPr bwMode="auto">
          <a:xfrm>
            <a:off x="539552" y="3717032"/>
            <a:ext cx="1943100" cy="1889125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7" name="object 18"/>
          <p:cNvSpPr>
            <a:spLocks noChangeArrowheads="1"/>
          </p:cNvSpPr>
          <p:nvPr/>
        </p:nvSpPr>
        <p:spPr bwMode="auto">
          <a:xfrm>
            <a:off x="3563888" y="3717032"/>
            <a:ext cx="1943100" cy="1889125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8" name="object 21"/>
          <p:cNvSpPr>
            <a:spLocks noChangeArrowheads="1"/>
          </p:cNvSpPr>
          <p:nvPr/>
        </p:nvSpPr>
        <p:spPr bwMode="auto">
          <a:xfrm>
            <a:off x="6588224" y="3933056"/>
            <a:ext cx="1943100" cy="1889125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9" name="object 18"/>
          <p:cNvSpPr txBox="1">
            <a:spLocks noChangeArrowheads="1"/>
          </p:cNvSpPr>
          <p:nvPr/>
        </p:nvSpPr>
        <p:spPr bwMode="auto">
          <a:xfrm>
            <a:off x="323528" y="3111500"/>
            <a:ext cx="2160240" cy="65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mantieni e contribuisci  a far mantenere</a:t>
            </a:r>
          </a:p>
          <a:p>
            <a:pPr marL="12700" algn="ctr" eaLnBrk="1" hangingPunct="1">
              <a:spcBef>
                <a:spcPts val="38"/>
              </a:spcBef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la CALMA</a:t>
            </a:r>
          </a:p>
        </p:txBody>
      </p:sp>
      <p:sp>
        <p:nvSpPr>
          <p:cNvPr id="20" name="object 21"/>
          <p:cNvSpPr txBox="1">
            <a:spLocks noChangeArrowheads="1"/>
          </p:cNvSpPr>
          <p:nvPr/>
        </p:nvSpPr>
        <p:spPr bwMode="auto">
          <a:xfrm>
            <a:off x="3419872" y="3136900"/>
            <a:ext cx="2160240" cy="439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44450" indent="-3175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precipitarti  fuori ma rimani  dove ti trovi</a:t>
            </a:r>
          </a:p>
        </p:txBody>
      </p:sp>
      <p:sp>
        <p:nvSpPr>
          <p:cNvPr id="21" name="object 41"/>
          <p:cNvSpPr txBox="1">
            <a:spLocks noChangeArrowheads="1"/>
          </p:cNvSpPr>
          <p:nvPr/>
        </p:nvSpPr>
        <p:spPr bwMode="auto">
          <a:xfrm>
            <a:off x="6372200" y="3141663"/>
            <a:ext cx="2376264" cy="8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0813" indent="-138113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riparati sotto un tavolo,  sotto l’architrave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della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porta o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vicino ai muri portanti</a:t>
            </a:r>
            <a:endParaRPr lang="it-IT" altLang="it-IT" sz="1400" dirty="0">
              <a:latin typeface="Trebuchet MS" pitchFamily="34" charset="0"/>
              <a:ea typeface="Trebuchet MS" pitchFamily="34" charset="0"/>
              <a:cs typeface="Trebuchet MS" pitchFamily="34" charset="0"/>
            </a:endParaRPr>
          </a:p>
        </p:txBody>
      </p:sp>
      <p:sp>
        <p:nvSpPr>
          <p:cNvPr id="22" name="object 42"/>
          <p:cNvSpPr txBox="1">
            <a:spLocks noChangeArrowheads="1"/>
          </p:cNvSpPr>
          <p:nvPr/>
        </p:nvSpPr>
        <p:spPr bwMode="auto">
          <a:xfrm>
            <a:off x="381000" y="5584825"/>
            <a:ext cx="2606824" cy="659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508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allontanati da finestre,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porte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con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vetri, armadi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perché cadendo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potrebbero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ferirti</a:t>
            </a:r>
          </a:p>
        </p:txBody>
      </p:sp>
      <p:sp>
        <p:nvSpPr>
          <p:cNvPr id="23" name="object 20"/>
          <p:cNvSpPr txBox="1">
            <a:spLocks noChangeArrowheads="1"/>
          </p:cNvSpPr>
          <p:nvPr/>
        </p:nvSpPr>
        <p:spPr bwMode="auto">
          <a:xfrm>
            <a:off x="3203848" y="5661248"/>
            <a:ext cx="2664296" cy="645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dopo il terremoto  se possibile stacca  la luce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dall’interruttore generale e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chiudi il gas</a:t>
            </a:r>
          </a:p>
        </p:txBody>
      </p:sp>
      <p:sp>
        <p:nvSpPr>
          <p:cNvPr id="25" name="object 22"/>
          <p:cNvSpPr txBox="1">
            <a:spLocks noChangeArrowheads="1"/>
          </p:cNvSpPr>
          <p:nvPr/>
        </p:nvSpPr>
        <p:spPr bwMode="auto">
          <a:xfrm>
            <a:off x="6156176" y="5827713"/>
            <a:ext cx="2902099" cy="659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63525" indent="-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lascia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l’edificio SENZA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USARE 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L’ASCENSORE, scendendo</a:t>
            </a:r>
            <a:endParaRPr lang="it-IT" altLang="it-IT" sz="1400" dirty="0">
              <a:latin typeface="Trebuchet MS" pitchFamily="34" charset="0"/>
              <a:ea typeface="Trebuchet MS" pitchFamily="34" charset="0"/>
              <a:cs typeface="Trebuchet MS" pitchFamily="34" charset="0"/>
            </a:endParaRPr>
          </a:p>
          <a:p>
            <a:pPr marL="263525" indent="-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le scale in fila indiana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lato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muro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17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4" name="object 75"/>
          <p:cNvSpPr txBox="1">
            <a:spLocks noChangeArrowheads="1"/>
          </p:cNvSpPr>
          <p:nvPr/>
        </p:nvSpPr>
        <p:spPr bwMode="auto">
          <a:xfrm>
            <a:off x="755576" y="908720"/>
            <a:ext cx="5889699" cy="27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1" hangingPunct="1">
              <a:lnSpc>
                <a:spcPct val="101000"/>
              </a:lnSpc>
              <a:spcBef>
                <a:spcPts val="625"/>
              </a:spcBef>
            </a:pPr>
            <a:r>
              <a:rPr lang="it-IT" altLang="it-IT" b="1" dirty="0">
                <a:ea typeface="Calibri" pitchFamily="34" charset="0"/>
                <a:cs typeface="Calibri" pitchFamily="34" charset="0"/>
              </a:rPr>
              <a:t>DURANTE LA SCOSSA  SE TI TROVI ALL’APERTO</a:t>
            </a:r>
            <a:endParaRPr lang="it-IT" altLang="it-IT" dirty="0">
              <a:ea typeface="Calibri" pitchFamily="34" charset="0"/>
              <a:cs typeface="Calibri" pitchFamily="34" charset="0"/>
            </a:endParaRPr>
          </a:p>
        </p:txBody>
      </p:sp>
      <p:pic>
        <p:nvPicPr>
          <p:cNvPr id="26" name="Immagine 1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5575" y="1814513"/>
            <a:ext cx="235585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object 50"/>
          <p:cNvSpPr>
            <a:spLocks noChangeArrowheads="1"/>
          </p:cNvSpPr>
          <p:nvPr/>
        </p:nvSpPr>
        <p:spPr bwMode="auto">
          <a:xfrm>
            <a:off x="3497263" y="1828800"/>
            <a:ext cx="2243137" cy="214630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 eaLnBrk="1" hangingPunct="1"/>
            <a:endParaRPr lang="it-IT" altLang="it-IT"/>
          </a:p>
        </p:txBody>
      </p:sp>
      <p:sp>
        <p:nvSpPr>
          <p:cNvPr id="28" name="object 63"/>
          <p:cNvSpPr>
            <a:spLocks noChangeArrowheads="1"/>
          </p:cNvSpPr>
          <p:nvPr/>
        </p:nvSpPr>
        <p:spPr bwMode="auto">
          <a:xfrm>
            <a:off x="6516216" y="1772816"/>
            <a:ext cx="2243137" cy="2144713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 eaLnBrk="1" hangingPunct="1"/>
            <a:endParaRPr lang="it-IT" altLang="it-IT"/>
          </a:p>
        </p:txBody>
      </p:sp>
      <p:sp>
        <p:nvSpPr>
          <p:cNvPr id="29" name="CasellaDiTesto 28"/>
          <p:cNvSpPr txBox="1"/>
          <p:nvPr/>
        </p:nvSpPr>
        <p:spPr>
          <a:xfrm>
            <a:off x="346074" y="3973513"/>
            <a:ext cx="220970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allontanati dagli edifici,  dagli alberi, dai lampioni  e dalle linee elettriche o  telefoniche che cadendo  potrebbero ferirti</a:t>
            </a:r>
          </a:p>
          <a:p>
            <a:pPr algn="ctr" eaLnBrk="1" hangingPunct="1">
              <a:defRPr/>
            </a:pPr>
            <a:endParaRPr lang="it-IT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3565525" y="3938588"/>
            <a:ext cx="2030413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cerca un posto dove non  hai nulla sopra di te, se  non lo trovi cerca riparo  sotto qualcosa di sicuro  come una panchina</a:t>
            </a:r>
          </a:p>
          <a:p>
            <a:pPr algn="ctr" eaLnBrk="1" hangingPunct="1">
              <a:defRPr/>
            </a:pPr>
            <a:endParaRPr lang="it-IT" sz="1400" dirty="0">
              <a:latin typeface="Trebuchet MS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6588224" y="3973513"/>
            <a:ext cx="2292251" cy="1463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non avvicinarti</a:t>
            </a:r>
          </a:p>
          <a:p>
            <a:pPr algn="ctr" eaLnBrk="1" hangingPunct="1">
              <a:lnSpc>
                <a:spcPct val="102000"/>
              </a:lnSpc>
              <a:defRPr/>
            </a:pP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agli animali perché  potrebbero essere  spaventati e reagire  violentemente</a:t>
            </a:r>
          </a:p>
          <a:p>
            <a:pPr eaLnBrk="1" hangingPunct="1">
              <a:defRPr/>
            </a:pPr>
            <a:endParaRPr lang="it-IT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18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1763688" y="836712"/>
            <a:ext cx="3825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b="1" spc="65" dirty="0">
                <a:cs typeface="Arial" pitchFamily="34" charset="0"/>
              </a:rPr>
              <a:t>           DOPO </a:t>
            </a:r>
            <a:r>
              <a:rPr lang="it-IT" b="1" spc="25" dirty="0">
                <a:cs typeface="Arial" pitchFamily="34" charset="0"/>
              </a:rPr>
              <a:t>LA</a:t>
            </a:r>
            <a:r>
              <a:rPr lang="it-IT" b="1" spc="75" dirty="0">
                <a:cs typeface="Arial" pitchFamily="34" charset="0"/>
              </a:rPr>
              <a:t> </a:t>
            </a:r>
            <a:r>
              <a:rPr lang="it-IT" b="1" spc="90" dirty="0">
                <a:cs typeface="Arial" pitchFamily="34" charset="0"/>
              </a:rPr>
              <a:t>SCOSSA</a:t>
            </a:r>
            <a:endParaRPr lang="it-IT" dirty="0">
              <a:cs typeface="Arial" pitchFamily="34" charset="0"/>
            </a:endParaRPr>
          </a:p>
          <a:p>
            <a:pPr algn="ctr" eaLnBrk="1" hangingPunct="1">
              <a:defRPr/>
            </a:pPr>
            <a:endParaRPr lang="it-IT" dirty="0">
              <a:cs typeface="Arial" pitchFamily="34" charset="0"/>
            </a:endParaRPr>
          </a:p>
        </p:txBody>
      </p:sp>
      <p:sp>
        <p:nvSpPr>
          <p:cNvPr id="17" name="object 10"/>
          <p:cNvSpPr>
            <a:spLocks noChangeArrowheads="1"/>
          </p:cNvSpPr>
          <p:nvPr/>
        </p:nvSpPr>
        <p:spPr bwMode="auto">
          <a:xfrm>
            <a:off x="371475" y="1827213"/>
            <a:ext cx="2189163" cy="2362200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8" name="object 50"/>
          <p:cNvSpPr>
            <a:spLocks noChangeArrowheads="1"/>
          </p:cNvSpPr>
          <p:nvPr/>
        </p:nvSpPr>
        <p:spPr bwMode="auto">
          <a:xfrm>
            <a:off x="3614738" y="1824038"/>
            <a:ext cx="2189162" cy="2365375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9" name="object 53"/>
          <p:cNvSpPr>
            <a:spLocks noChangeArrowheads="1"/>
          </p:cNvSpPr>
          <p:nvPr/>
        </p:nvSpPr>
        <p:spPr bwMode="auto">
          <a:xfrm>
            <a:off x="6660232" y="1916832"/>
            <a:ext cx="2066925" cy="2259012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371475" y="4189413"/>
            <a:ext cx="2189163" cy="12311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verifica lo stato di salute  di chi hai vicino e soccorri </a:t>
            </a:r>
            <a:r>
              <a:rPr lang="it-IT" sz="1400" dirty="0" smtClean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chi </a:t>
            </a: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ne ha bisogno</a:t>
            </a:r>
          </a:p>
          <a:p>
            <a:pPr eaLnBrk="1" hangingPunct="1">
              <a:defRPr/>
            </a:pPr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3841750" y="4149725"/>
            <a:ext cx="1962150" cy="12482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102000"/>
              </a:lnSpc>
              <a:defRPr/>
            </a:pP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raggiungi le eventuali  aree di raccolta stabilite </a:t>
            </a:r>
            <a:r>
              <a:rPr lang="it-IT" sz="1400" dirty="0" smtClean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nei </a:t>
            </a: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piani di emergenza</a:t>
            </a:r>
          </a:p>
          <a:p>
            <a:pPr eaLnBrk="1" hangingPunct="1">
              <a:defRPr/>
            </a:pPr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6243638" y="4149080"/>
            <a:ext cx="2900362" cy="804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102000"/>
              </a:lnSpc>
              <a:defRPr/>
            </a:pP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usa il telefono </a:t>
            </a:r>
            <a:r>
              <a:rPr lang="it-IT" sz="1400" dirty="0" smtClean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SOLO </a:t>
            </a: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 caso</a:t>
            </a:r>
          </a:p>
          <a:p>
            <a:pPr algn="ctr" eaLnBrk="1" hangingPunct="1">
              <a:spcBef>
                <a:spcPts val="38"/>
              </a:spcBef>
              <a:defRPr/>
            </a:pPr>
            <a:r>
              <a:rPr lang="it-IT" sz="1400" dirty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 vera necessità</a:t>
            </a:r>
          </a:p>
          <a:p>
            <a:pPr eaLnBrk="1" hangingPunct="1"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19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4" name="object 11"/>
          <p:cNvSpPr>
            <a:spLocks noChangeArrowheads="1"/>
          </p:cNvSpPr>
          <p:nvPr/>
        </p:nvSpPr>
        <p:spPr bwMode="auto">
          <a:xfrm>
            <a:off x="466725" y="1519238"/>
            <a:ext cx="2521099" cy="3925986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5" name="object 12"/>
          <p:cNvSpPr txBox="1">
            <a:spLocks noChangeArrowheads="1"/>
          </p:cNvSpPr>
          <p:nvPr/>
        </p:nvSpPr>
        <p:spPr bwMode="auto">
          <a:xfrm>
            <a:off x="3938588" y="1982788"/>
            <a:ext cx="4405312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66675" eaLnBrk="1" hangingPunct="1"/>
            <a:r>
              <a:rPr lang="it-IT" altLang="it-IT" sz="2800" b="1" dirty="0">
                <a:ea typeface="Calibri" pitchFamily="34" charset="0"/>
                <a:cs typeface="Calibri" pitchFamily="34" charset="0"/>
              </a:rPr>
              <a:t>COSA FARE IN CASO </a:t>
            </a:r>
            <a:r>
              <a:rPr lang="it-IT" altLang="it-IT" sz="2800" b="1" dirty="0" err="1">
                <a:ea typeface="Calibri" pitchFamily="34" charset="0"/>
                <a:cs typeface="Calibri" pitchFamily="34" charset="0"/>
              </a:rPr>
              <a:t>DI</a:t>
            </a:r>
            <a:r>
              <a:rPr lang="it-IT" altLang="it-IT" sz="2800" b="1" dirty="0">
                <a:ea typeface="Calibri" pitchFamily="34" charset="0"/>
                <a:cs typeface="Calibri" pitchFamily="34" charset="0"/>
              </a:rPr>
              <a:t>  ERUZIONE...</a:t>
            </a:r>
            <a:endParaRPr lang="it-IT" altLang="it-IT" sz="2800" dirty="0">
              <a:ea typeface="Calibri" pitchFamily="34" charset="0"/>
              <a:cs typeface="Calibri" pitchFamily="34" charset="0"/>
            </a:endParaRPr>
          </a:p>
          <a:p>
            <a:pPr marL="66675" eaLnBrk="1" hangingPunct="1">
              <a:spcBef>
                <a:spcPts val="13"/>
              </a:spcBef>
            </a:pPr>
            <a:endParaRPr lang="it-IT" altLang="it-IT" sz="1900" dirty="0">
              <a:latin typeface="Times New Roman" pitchFamily="18" charset="0"/>
              <a:cs typeface="Times New Roman" pitchFamily="18" charset="0"/>
            </a:endParaRPr>
          </a:p>
          <a:p>
            <a:pPr marL="66675" eaLnBrk="1" hangingPunct="1">
              <a:spcBef>
                <a:spcPts val="13"/>
              </a:spcBef>
            </a:pPr>
            <a:endParaRPr lang="it-IT" altLang="it-IT" sz="1900" dirty="0">
              <a:latin typeface="Times New Roman" pitchFamily="18" charset="0"/>
              <a:cs typeface="Times New Roman" pitchFamily="18" charset="0"/>
            </a:endParaRPr>
          </a:p>
          <a:p>
            <a:pPr marL="66675" eaLnBrk="1" hangingPunct="1">
              <a:buFontTx/>
              <a:buAutoNum type="arabicPeriod"/>
            </a:pPr>
            <a:r>
              <a:rPr lang="it-IT" altLang="it-IT" sz="1600" b="1" dirty="0">
                <a:ea typeface="Calibri" pitchFamily="34" charset="0"/>
                <a:cs typeface="Calibri" pitchFamily="34" charset="0"/>
              </a:rPr>
              <a:t>SE SIAMO IN PROSSIMITÀ DEL  VULCANO</a:t>
            </a:r>
            <a:endParaRPr lang="it-IT" altLang="it-IT" sz="1600" dirty="0">
              <a:ea typeface="Calibri" pitchFamily="34" charset="0"/>
              <a:cs typeface="Calibri" pitchFamily="34" charset="0"/>
            </a:endParaRPr>
          </a:p>
          <a:p>
            <a:pPr marL="66675" eaLnBrk="1" hangingPunct="1">
              <a:spcBef>
                <a:spcPts val="38"/>
              </a:spcBef>
              <a:buFont typeface="Calibri" pitchFamily="34" charset="0"/>
              <a:buAutoNum type="arabicPeriod"/>
            </a:pPr>
            <a:endParaRPr lang="it-IT" altLang="it-IT" sz="1600" dirty="0">
              <a:latin typeface="Times New Roman" pitchFamily="18" charset="0"/>
              <a:cs typeface="Times New Roman" pitchFamily="18" charset="0"/>
            </a:endParaRPr>
          </a:p>
          <a:p>
            <a:pPr marL="66675" eaLnBrk="1" hangingPunct="1">
              <a:lnSpc>
                <a:spcPct val="101000"/>
              </a:lnSpc>
              <a:buFontTx/>
              <a:buAutoNum type="arabicPeriod"/>
            </a:pPr>
            <a:r>
              <a:rPr lang="it-IT" altLang="it-IT" sz="1600" b="1" dirty="0">
                <a:ea typeface="Calibri" pitchFamily="34" charset="0"/>
                <a:cs typeface="Calibri" pitchFamily="34" charset="0"/>
              </a:rPr>
              <a:t>SE SIAMO IN UN’AREA NON SOGGETTA  AD EVACUAZIONE MA POSTA</a:t>
            </a:r>
            <a:r>
              <a:rPr lang="it-IT" altLang="it-IT" sz="1600" dirty="0">
                <a:ea typeface="Calibri" pitchFamily="34" charset="0"/>
                <a:cs typeface="Calibri" pitchFamily="34" charset="0"/>
              </a:rPr>
              <a:t>  </a:t>
            </a:r>
            <a:r>
              <a:rPr lang="it-IT" altLang="it-IT" sz="1600" b="1" dirty="0">
                <a:ea typeface="Calibri" pitchFamily="34" charset="0"/>
                <a:cs typeface="Calibri" pitchFamily="34" charset="0"/>
              </a:rPr>
              <a:t>NELLE VICINANZE DEL VULCANO</a:t>
            </a:r>
            <a:endParaRPr lang="it-IT" altLang="it-IT" sz="1600" dirty="0"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20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CasellaDiTesto 2"/>
          <p:cNvSpPr txBox="1">
            <a:spLocks noChangeArrowheads="1"/>
          </p:cNvSpPr>
          <p:nvPr/>
        </p:nvSpPr>
        <p:spPr bwMode="auto">
          <a:xfrm>
            <a:off x="1403648" y="764704"/>
            <a:ext cx="53165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b="1" dirty="0"/>
              <a:t>SE SIETE VICINI AD UN VULCANO</a:t>
            </a:r>
          </a:p>
        </p:txBody>
      </p:sp>
      <p:sp>
        <p:nvSpPr>
          <p:cNvPr id="13" name="object 17"/>
          <p:cNvSpPr>
            <a:spLocks noChangeArrowheads="1"/>
          </p:cNvSpPr>
          <p:nvPr/>
        </p:nvSpPr>
        <p:spPr bwMode="auto">
          <a:xfrm>
            <a:off x="971600" y="1484784"/>
            <a:ext cx="2586038" cy="2605087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4" name="object 19"/>
          <p:cNvSpPr>
            <a:spLocks noChangeArrowheads="1"/>
          </p:cNvSpPr>
          <p:nvPr/>
        </p:nvSpPr>
        <p:spPr bwMode="auto">
          <a:xfrm>
            <a:off x="4932040" y="1412776"/>
            <a:ext cx="2584450" cy="2605087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5" name="object 18"/>
          <p:cNvSpPr txBox="1"/>
          <p:nvPr/>
        </p:nvSpPr>
        <p:spPr>
          <a:xfrm>
            <a:off x="1331640" y="4149080"/>
            <a:ext cx="1977405" cy="878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0" indent="158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defRPr/>
            </a:pPr>
            <a:r>
              <a:rPr lang="it-IT" sz="1400" dirty="0" smtClean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raggiungi l’Area  di Raccolta prevista dal Piano di Emergenza  comunale</a:t>
            </a:r>
          </a:p>
        </p:txBody>
      </p:sp>
      <p:sp>
        <p:nvSpPr>
          <p:cNvPr id="16" name="object 20"/>
          <p:cNvSpPr txBox="1"/>
          <p:nvPr/>
        </p:nvSpPr>
        <p:spPr>
          <a:xfrm>
            <a:off x="5292080" y="4077072"/>
            <a:ext cx="2088232" cy="10986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defRPr/>
            </a:pPr>
            <a:r>
              <a:rPr lang="it-IT" sz="1400" dirty="0" smtClean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se ti trovi all’aperto, non rientrare nella tua  abitazione, ma raggiungi  immediatamente L’AREA  </a:t>
            </a:r>
            <a:r>
              <a:rPr lang="it-IT" sz="1400" dirty="0" err="1" smtClean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</a:t>
            </a:r>
            <a:r>
              <a:rPr lang="it-IT" sz="1400" dirty="0" smtClean="0">
                <a:latin typeface="Trebuchet MS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RACCOLTA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21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827584" y="908720"/>
            <a:ext cx="7056784" cy="556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1000"/>
              </a:lnSpc>
              <a:defRPr/>
            </a:pPr>
            <a:r>
              <a:rPr lang="it-IT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SE SIAMO IN UN’AREA NON SOGGETTA  AD EVACUAZIONE</a:t>
            </a:r>
            <a:endParaRPr lang="it-IT" dirty="0" smtClean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ctr" eaLnBrk="1" hangingPunct="1">
              <a:spcBef>
                <a:spcPts val="25"/>
              </a:spcBef>
              <a:defRPr/>
            </a:pPr>
            <a:r>
              <a:rPr lang="it-IT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MA POSTA NELLE VICINANZE DEL VULCANO:</a:t>
            </a:r>
            <a:endParaRPr lang="it-IT" dirty="0" smtClean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18" name="Immagine 1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6113" y="1990725"/>
            <a:ext cx="198755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magine 6"/>
          <p:cNvPicPr>
            <a:picLocks noChangeAspect="1"/>
          </p:cNvPicPr>
          <p:nvPr/>
        </p:nvPicPr>
        <p:blipFill>
          <a:blip r:embed="rId8" cstate="print"/>
          <a:srcRect t="-1186" b="4662"/>
          <a:stretch>
            <a:fillRect/>
          </a:stretch>
        </p:blipFill>
        <p:spPr bwMode="auto">
          <a:xfrm>
            <a:off x="3443288" y="1963738"/>
            <a:ext cx="1981200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object 68"/>
          <p:cNvSpPr>
            <a:spLocks noChangeArrowheads="1"/>
          </p:cNvSpPr>
          <p:nvPr/>
        </p:nvSpPr>
        <p:spPr bwMode="auto">
          <a:xfrm>
            <a:off x="6242050" y="1990725"/>
            <a:ext cx="2152650" cy="1984375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21" name="object 34"/>
          <p:cNvSpPr txBox="1">
            <a:spLocks noChangeArrowheads="1"/>
          </p:cNvSpPr>
          <p:nvPr/>
        </p:nvSpPr>
        <p:spPr bwMode="auto">
          <a:xfrm>
            <a:off x="683568" y="4221088"/>
            <a:ext cx="1987550" cy="645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1113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rimani nella tua abitazione  con porte e finestre  chiuse</a:t>
            </a:r>
          </a:p>
        </p:txBody>
      </p:sp>
      <p:sp>
        <p:nvSpPr>
          <p:cNvPr id="22" name="object 64"/>
          <p:cNvSpPr txBox="1">
            <a:spLocks noChangeArrowheads="1"/>
          </p:cNvSpPr>
          <p:nvPr/>
        </p:nvSpPr>
        <p:spPr bwMode="auto">
          <a:xfrm>
            <a:off x="3443288" y="4235450"/>
            <a:ext cx="1848792" cy="439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327025" indent="-314325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sostare in locali  sotterranei</a:t>
            </a:r>
          </a:p>
        </p:txBody>
      </p:sp>
      <p:sp>
        <p:nvSpPr>
          <p:cNvPr id="23" name="object 67"/>
          <p:cNvSpPr txBox="1">
            <a:spLocks noChangeArrowheads="1"/>
          </p:cNvSpPr>
          <p:nvPr/>
        </p:nvSpPr>
        <p:spPr bwMode="auto">
          <a:xfrm>
            <a:off x="6300192" y="4149080"/>
            <a:ext cx="2152650" cy="42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889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utilizzare il telefono  SE NON per gravi necessità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22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6" name="object 7"/>
          <p:cNvSpPr txBox="1">
            <a:spLocks noChangeArrowheads="1"/>
          </p:cNvSpPr>
          <p:nvPr/>
        </p:nvSpPr>
        <p:spPr bwMode="auto">
          <a:xfrm>
            <a:off x="827584" y="692696"/>
            <a:ext cx="583793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1" hangingPunct="1"/>
            <a:endParaRPr lang="it-IT" altLang="it-IT" sz="8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25"/>
              </a:spcBef>
            </a:pPr>
            <a:endParaRPr lang="it-IT" altLang="it-IT" sz="8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07000"/>
              </a:lnSpc>
            </a:pPr>
            <a:r>
              <a:rPr lang="it-IT" altLang="it-IT" b="1" dirty="0">
                <a:ea typeface="Calibri" pitchFamily="34" charset="0"/>
                <a:cs typeface="Calibri" pitchFamily="34" charset="0"/>
              </a:rPr>
              <a:t>SE SIETE IN ZONA SOGGETTA AD EVACUAZIONE MA VICINA AL VULCANO</a:t>
            </a:r>
            <a:endParaRPr lang="it-IT" altLang="it-IT" sz="1400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24" name="object 23"/>
          <p:cNvSpPr>
            <a:spLocks noChangeArrowheads="1"/>
          </p:cNvSpPr>
          <p:nvPr/>
        </p:nvSpPr>
        <p:spPr bwMode="auto">
          <a:xfrm>
            <a:off x="1228725" y="1854200"/>
            <a:ext cx="2143125" cy="2244725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pic>
        <p:nvPicPr>
          <p:cNvPr id="25" name="Immagine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36096" y="1916832"/>
            <a:ext cx="2136775" cy="211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object 24"/>
          <p:cNvSpPr txBox="1">
            <a:spLocks noChangeArrowheads="1"/>
          </p:cNvSpPr>
          <p:nvPr/>
        </p:nvSpPr>
        <p:spPr bwMode="auto">
          <a:xfrm>
            <a:off x="1115616" y="4149080"/>
            <a:ext cx="2335163" cy="1314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1" hangingPunct="1"/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se devi uscire, proteggi</a:t>
            </a:r>
          </a:p>
          <a:p>
            <a:pPr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il volto con una mascherina o  fazzoletto per non respirare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le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polveri ed indossa </a:t>
            </a:r>
            <a:r>
              <a:rPr lang="it-IT" altLang="it-IT" sz="1400" dirty="0" smtClean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indumenti </a:t>
            </a: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NON infiammabili</a:t>
            </a:r>
          </a:p>
        </p:txBody>
      </p:sp>
      <p:sp>
        <p:nvSpPr>
          <p:cNvPr id="27" name="object 34"/>
          <p:cNvSpPr txBox="1">
            <a:spLocks noChangeArrowheads="1"/>
          </p:cNvSpPr>
          <p:nvPr/>
        </p:nvSpPr>
        <p:spPr bwMode="auto">
          <a:xfrm>
            <a:off x="5364088" y="4221088"/>
            <a:ext cx="2062757" cy="87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2700" algn="ctr" eaLnBrk="1" hangingPunct="1">
              <a:lnSpc>
                <a:spcPct val="102000"/>
              </a:lnSpc>
            </a:pPr>
            <a:r>
              <a:rPr lang="it-IT" altLang="it-IT" sz="1400" dirty="0">
                <a:latin typeface="Trebuchet MS" pitchFamily="34" charset="0"/>
                <a:ea typeface="Trebuchet MS" pitchFamily="34" charset="0"/>
                <a:cs typeface="Trebuchet MS" pitchFamily="34" charset="0"/>
              </a:rPr>
              <a:t>evita di usare la macchina  per lasciare le strade libere  per i soccorsi</a:t>
            </a:r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1115616" y="6237312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23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pic>
        <p:nvPicPr>
          <p:cNvPr id="14" name="Immagine 1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1720" y="2924944"/>
            <a:ext cx="4941887" cy="327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bject 8"/>
          <p:cNvSpPr txBox="1">
            <a:spLocks/>
          </p:cNvSpPr>
          <p:nvPr/>
        </p:nvSpPr>
        <p:spPr bwMode="auto">
          <a:xfrm>
            <a:off x="2123728" y="1196752"/>
            <a:ext cx="3576637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Calibri"/>
              </a:rPr>
              <a:t>Numeri </a:t>
            </a:r>
            <a:r>
              <a:rPr kumimoji="0" lang="it-IT" sz="4400" b="0" i="0" u="none" strike="noStrike" kern="1200" cap="none" spc="1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Calibri"/>
              </a:rPr>
              <a:t>telefonici</a:t>
            </a:r>
            <a:r>
              <a:rPr kumimoji="0" lang="it-IT" sz="4400" b="0" i="0" u="none" strike="noStrike" kern="1200" cap="none" spc="33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Calibri"/>
              </a:rPr>
              <a:t> </a:t>
            </a:r>
            <a:r>
              <a:rPr kumimoji="0" lang="it-IT" sz="4400" b="0" i="0" u="none" strike="noStrike" kern="1200" cap="none" spc="-5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Calibri"/>
              </a:rPr>
              <a:t>utili</a:t>
            </a:r>
            <a:endParaRPr kumimoji="0" lang="it-IT" sz="4400" b="0" i="0" u="none" strike="noStrike" kern="1200" cap="none" spc="-5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Calibri"/>
            </a:endParaRPr>
          </a:p>
        </p:txBody>
      </p:sp>
      <p:sp>
        <p:nvSpPr>
          <p:cNvPr id="17" name="object 14"/>
          <p:cNvSpPr>
            <a:spLocks noChangeArrowheads="1"/>
          </p:cNvSpPr>
          <p:nvPr/>
        </p:nvSpPr>
        <p:spPr bwMode="auto">
          <a:xfrm>
            <a:off x="5940152" y="836712"/>
            <a:ext cx="1528762" cy="210820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24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2531800" y="935304"/>
            <a:ext cx="4393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Grazie per l’attenzione!</a:t>
            </a:r>
          </a:p>
        </p:txBody>
      </p:sp>
      <p:pic>
        <p:nvPicPr>
          <p:cNvPr id="13" name="Picture 2" descr="https://fbcdn-sphotos-e-a.akamaihd.net/hphotos-ak-xaf1/t31.0-8/10380150_655167347903126_4832791796578379228_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6891" y="1628801"/>
            <a:ext cx="4923160" cy="276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51567962"/>
              </p:ext>
            </p:extLst>
          </p:nvPr>
        </p:nvGraphicFramePr>
        <p:xfrm>
          <a:off x="1205668" y="4885415"/>
          <a:ext cx="6686417" cy="1185640"/>
        </p:xfrm>
        <a:graphic>
          <a:graphicData uri="http://schemas.openxmlformats.org/presentationml/2006/ole">
            <p:oleObj spid="_x0000_s2052" name="Image" r:id="rId9" imgW="13612698" imgH="2412698" progId="">
              <p:embed/>
            </p:oleObj>
          </a:graphicData>
        </a:graphic>
      </p:graphicFrame>
      <p:sp>
        <p:nvSpPr>
          <p:cNvPr id="14" name="CasellaDiTesto 13"/>
          <p:cNvSpPr txBox="1"/>
          <p:nvPr/>
        </p:nvSpPr>
        <p:spPr>
          <a:xfrm>
            <a:off x="1331640" y="4546861"/>
            <a:ext cx="6768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Per maggiori informazioni visitate </a:t>
            </a:r>
            <a:r>
              <a:rPr lang="it-IT" sz="1600" b="1" dirty="0" smtClean="0"/>
              <a:t>www.protezionecivilepomigliano.it</a:t>
            </a:r>
          </a:p>
        </p:txBody>
      </p:sp>
    </p:spTree>
    <p:extLst>
      <p:ext uri="{BB962C8B-B14F-4D97-AF65-F5344CB8AC3E}">
        <p14:creationId xmlns:p14="http://schemas.microsoft.com/office/powerpoint/2010/main" xmlns="" val="50459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1412</Words>
  <Application>Microsoft Office PowerPoint</Application>
  <PresentationFormat>Presentazione su schermo (4:3)</PresentationFormat>
  <Paragraphs>236</Paragraphs>
  <Slides>24</Slides>
  <Notes>24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6" baseType="lpstr">
      <vt:lpstr>Tema di Office</vt:lpstr>
      <vt:lpstr>Image</vt:lpstr>
      <vt:lpstr>Una Città Sicura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</vt:vector>
  </TitlesOfParts>
  <Company>DPC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edarmini</dc:creator>
  <cp:lastModifiedBy>Toscano</cp:lastModifiedBy>
  <cp:revision>105</cp:revision>
  <dcterms:created xsi:type="dcterms:W3CDTF">2011-06-15T08:59:37Z</dcterms:created>
  <dcterms:modified xsi:type="dcterms:W3CDTF">2015-11-15T22:19:21Z</dcterms:modified>
</cp:coreProperties>
</file>